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</p:sldMasterIdLst>
  <p:notesMasterIdLst>
    <p:notesMasterId r:id="rId17"/>
  </p:notesMasterIdLst>
  <p:sldIdLst>
    <p:sldId id="256" r:id="rId9"/>
    <p:sldId id="266" r:id="rId10"/>
    <p:sldId id="301" r:id="rId11"/>
    <p:sldId id="268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6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44775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  <a:sym typeface="Gill Sans MT" charset="0"/>
              </a:rPr>
              <a:t>Instability that leads to formation of ripples (show flume movie and numerical model). Labels for flow to the right.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  <a:sym typeface="Gill Sans MT" charset="0"/>
              </a:rPr>
              <a:t>Time-lapse reveals mechanisms that would be very difficult to observe in the field. 10 periods/photo * 2 sec/period * 30photos/sec movie ~ 600 sec / sec movie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CE41EE-EACD-41BB-B5C8-4C93D9348A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6745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936F69D-6056-4EB1-B3D6-78AE388799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7679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130425"/>
            <a:ext cx="1943100" cy="3508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30425"/>
            <a:ext cx="5676900" cy="3508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FC1416A-828F-427E-ABF9-839AD9B6DA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453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AD02B7-7B01-457B-9275-ADA9460E66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22945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2A73B1-1E92-41E8-A100-01F7AE0637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9049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179F65-C55F-460D-ABAB-C4D605A6BD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6196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9D8DD4C-EF1C-4CB6-A117-907ACCD641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8771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8F5B53B-C4C8-40F6-9397-5F17E808EC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3454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77D1CD-8052-4F3E-925A-7DF7FB5495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796335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1B46E00-5237-48BB-8B37-D048DA53F1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7386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89131B-6BA1-479B-A42C-4BEC9D1F8F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53815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3F9AAC-8F7D-4007-A090-E8B7ED9EE9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69416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D83535A-9697-45FA-ACA6-F2ABBBAF8D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6365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E2D094-82B3-4298-AB05-CFB4519F63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4547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D1BE8F-6D44-4487-8FFD-E7CEBBCC80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65537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0B11F4-5794-4807-B0C4-F151673B93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52329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614575-FC15-4263-8BD1-AC66F3E5B6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9605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E565C4-D477-4371-A7C7-DA723BCCCC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490590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1FD885-904D-4181-8151-F8ABA57CF9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17944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E96C471-69F9-47FC-927A-7445F7508F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64453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EB0011-D5C6-471B-9569-D2AD6BC251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75972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19C5F7-AD40-4A3E-930A-4ECFD134C2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0284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A83D21-7F69-464D-A5A1-C53BCABEEC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28778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579A3C-9FAF-43F2-BC62-B2D6052FC3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4886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50B5B4-47B2-4FA2-8CFC-0E65ED7A40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8868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1ACD37C-B45A-4BBB-BDC7-60FAD10953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9291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BC90D1-4AE4-4982-9758-97A699B735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18236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9B98A41-193F-44C4-ADB7-E7967A7788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663351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915FBA0-5F73-48AD-9E91-E145CB1264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2899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A7097D-CE96-485F-880D-BA0BFC8E05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755384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98613"/>
            <a:ext cx="403860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98613"/>
            <a:ext cx="403860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11FDDF2-7FE3-4549-9B3E-9A9D2DFE84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623569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3CF0EC-C8D8-4EBE-85EE-1ADFAE0BB6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60062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7651C8F-661E-4440-8B49-94E4A176AD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84996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3886200"/>
            <a:ext cx="3124200" cy="175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886200"/>
            <a:ext cx="3124200" cy="175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753AFB8-ACCD-486E-AE7A-0F97F1B3AA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02898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A76638-934A-40CF-B67A-A5D8ADFCA1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20437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9453730-5CC2-42C4-AE00-4EEF0DAA08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95008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473FBD-DB33-4829-9EEC-770798E0A0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02013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1B351F-6E7E-4EB3-90B6-8AD1E8F9E5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06598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33C25C2-83B3-4070-BED6-198FBFA915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03007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1241C02-1522-41D5-ADD7-C8A9733849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86877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7A63C6C-7309-4701-A6AA-342BF0C3DD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15349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E75411-E6F5-4D11-A19E-6A7D03F31F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21419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98613"/>
            <a:ext cx="403860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98613"/>
            <a:ext cx="403860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70025F-9234-4F0E-86D0-F8BF4367F4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98808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7FAF27-D3B3-4D93-8C7C-0D0E52686E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4011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92444D-5EED-418E-9E16-E9A37F333D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1131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7DD9C6-D54D-428E-BF53-777AA6FABC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389243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0D7943-7B59-4327-8E8E-5A4DDFDFB3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840573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8C310F1-250D-468D-AE70-FF1983BB79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1269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826CB2-5283-4BE2-A432-F4EDED0146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5991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FDB8E1-4418-479E-AA00-278EF3227D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91233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39D91F-CF85-4A4B-949F-69EF78CB87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14416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99B81E-24F2-4553-90A9-957FAC8A1D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34952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52DED64-46AC-4EF7-B21F-DD670442C9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69448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11BA748-36BF-44D1-8352-AE545B252C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46774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51BB25-821A-48A5-897B-142BA0533F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0803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87956AA-D494-4329-94E9-EC9F4AA359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109757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7B2481B-8BA2-4B7B-B4F5-F3DB870AFC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79752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85311A-DC5C-4E5B-90FD-2AE1E3695A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04014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9C27A7-D5A0-4C82-93BF-AF758A50C7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49335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51F932-0AF5-4AF4-9E76-F0FCFC679D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8328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E7A92D0-5BA4-4F3D-880D-04AFEDEFF5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55852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1324277-D351-46E4-8396-EA4A9CE0C8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74602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B9AD5A5-2740-4A43-BFAE-00CCFEB76F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60568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9CE1940-DF7C-4CAB-A48B-7D9B177031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54238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D34DA53-FC9D-494D-861D-EDC77806D9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28059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9585B5-5EB1-4416-AD45-8D5E0DF25C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5980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B26892-7D04-426C-86A6-CCA011AC1B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71334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98613"/>
            <a:ext cx="403860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98613"/>
            <a:ext cx="403860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F318ACD-D3C4-4D0A-8B23-1F32566730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88615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545A38-F977-48C6-8E61-63C3FCDC04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72620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EA40540-1CBC-42D9-9965-11E8AC8DC3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60466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1C1B6E3-25EC-43DB-B078-2D6253FBA3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785712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D328E8-29A0-4D11-A5FC-ED2EF59DD1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29596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E5B22F-FD26-4779-8855-404B5AE90B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479384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EBAFA9-90FF-4E15-A7AD-B6EAC37365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943982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51846E4-D2D4-4138-BF2A-D017A0962A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07188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336479-5362-4308-BD1F-7E49C8BBFF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10005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75CD501-57BA-4948-B3F9-FB1128FBE4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10851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3F49214-6C3B-4347-8C60-1A2A7999A9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60359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9D1431-CC95-4B88-BAD3-4024A7E70C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19992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1ED672F-1608-4FB0-954D-C95C6605B2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69607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DDAA9F9-02C5-4D5C-BBC5-9C078194F9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43970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3143F2-19A5-4D91-846A-E474C3BA81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64833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345C73-CD8E-4BCF-98F1-4BC376064F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20447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32260D-F531-49AC-B04A-75366CE488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70035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0013A7-EA67-42CB-AB5F-2C80ED3E4E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20523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3D49AC-0EDE-4AC8-B20D-9961B9DAC2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21892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68E6641-A2DE-4381-A7BE-B6E9902858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3984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74E5AB5-4FFE-4BC1-AEA0-57EB30D248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9007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 MT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 MT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 MT" charset="0"/>
              </a:rPr>
              <a:t>Second level</a:t>
            </a:r>
          </a:p>
          <a:p>
            <a:pPr lvl="2"/>
            <a:r>
              <a:rPr lang="en-US" smtClean="0">
                <a:sym typeface="Gill Sans MT" charset="0"/>
              </a:rPr>
              <a:t>Third level</a:t>
            </a:r>
          </a:p>
          <a:p>
            <a:pPr lvl="3"/>
            <a:r>
              <a:rPr lang="en-US" smtClean="0">
                <a:sym typeface="Gill Sans MT" charset="0"/>
              </a:rPr>
              <a:t>Fourth level</a:t>
            </a:r>
          </a:p>
          <a:p>
            <a:pPr lvl="4"/>
            <a:r>
              <a:rPr lang="en-US" smtClean="0">
                <a:sym typeface="Gill Sans MT" charset="0"/>
              </a:rPr>
              <a:t>Fifth level</a:t>
            </a:r>
          </a:p>
        </p:txBody>
      </p:sp>
      <p:sp>
        <p:nvSpPr>
          <p:cNvPr id="1027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445500" y="6467475"/>
            <a:ext cx="2413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78787"/>
                </a:solidFill>
                <a:latin typeface="+mn-lt"/>
                <a:ea typeface="Gill Sans MT" charset="0"/>
                <a:cs typeface="Gill Sans MT" charset="0"/>
                <a:sym typeface="Gill Sans MT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fld id="{AEB865A1-D834-4091-A752-33E3C67F0A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 MT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9pPr>
    </p:titleStyle>
    <p:bodyStyle>
      <a:lvl1pPr algn="ctr" rtl="0" fontAlgn="base">
        <a:spcBef>
          <a:spcPts val="800"/>
        </a:spcBef>
        <a:spcAft>
          <a:spcPct val="0"/>
        </a:spcAft>
        <a:defRPr sz="3200">
          <a:solidFill>
            <a:srgbClr val="878787"/>
          </a:solidFill>
          <a:latin typeface="+mn-lt"/>
          <a:ea typeface="+mn-ea"/>
          <a:cs typeface="+mn-cs"/>
          <a:sym typeface="Gill Sans MT" charset="0"/>
        </a:defRPr>
      </a:lvl1pPr>
      <a:lvl2pPr marL="419100" algn="ctr" rtl="0" fontAlgn="base">
        <a:spcBef>
          <a:spcPts val="700"/>
        </a:spcBef>
        <a:spcAft>
          <a:spcPct val="0"/>
        </a:spcAft>
        <a:defRPr sz="2800">
          <a:solidFill>
            <a:srgbClr val="878787"/>
          </a:solidFill>
          <a:latin typeface="+mn-lt"/>
          <a:ea typeface="+mn-ea"/>
          <a:cs typeface="+mn-cs"/>
          <a:sym typeface="Gill Sans MT" charset="0"/>
        </a:defRPr>
      </a:lvl2pPr>
      <a:lvl3pPr marL="876300" algn="ctr" rtl="0" fontAlgn="base">
        <a:spcBef>
          <a:spcPts val="600"/>
        </a:spcBef>
        <a:spcAft>
          <a:spcPct val="0"/>
        </a:spcAft>
        <a:defRPr sz="2400">
          <a:solidFill>
            <a:srgbClr val="878787"/>
          </a:solidFill>
          <a:latin typeface="+mn-lt"/>
          <a:ea typeface="+mn-ea"/>
          <a:cs typeface="+mn-cs"/>
          <a:sym typeface="Gill Sans MT" charset="0"/>
        </a:defRPr>
      </a:lvl3pPr>
      <a:lvl4pPr marL="13335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Gill Sans MT" charset="0"/>
        </a:defRPr>
      </a:lvl4pPr>
      <a:lvl5pPr marL="17907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Gill Sans MT" charset="0"/>
        </a:defRPr>
      </a:lvl5pPr>
      <a:lvl6pPr marL="22479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Gill Sans MT" charset="0"/>
        </a:defRPr>
      </a:lvl6pPr>
      <a:lvl7pPr marL="27051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Gill Sans MT" charset="0"/>
        </a:defRPr>
      </a:lvl7pPr>
      <a:lvl8pPr marL="31623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Gill Sans MT" charset="0"/>
        </a:defRPr>
      </a:lvl8pPr>
      <a:lvl9pPr marL="36195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Gill Sans MT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445500" y="6467475"/>
            <a:ext cx="2413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78787"/>
                </a:solidFill>
                <a:latin typeface="+mn-lt"/>
                <a:ea typeface="Gill Sans MT" charset="0"/>
                <a:cs typeface="Gill Sans MT" charset="0"/>
                <a:sym typeface="Gill Sans MT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fld id="{346F5E01-94A4-4194-9A42-A525B13F7AB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 MT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9pPr>
    </p:titleStyle>
    <p:bodyStyle>
      <a:lvl1pPr marL="342900" indent="-342900" algn="l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1pPr>
      <a:lvl2pPr marL="742950" indent="-285750" algn="l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2pPr>
      <a:lvl3pPr marL="1143000" indent="-228600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 MT" charset="0"/>
              </a:rPr>
              <a:t>Click to edit Master title style</a:t>
            </a:r>
          </a:p>
        </p:txBody>
      </p:sp>
      <p:sp>
        <p:nvSpPr>
          <p:cNvPr id="3074" name="Text Box 2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445500" y="6467475"/>
            <a:ext cx="2413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78787"/>
                </a:solidFill>
                <a:latin typeface="+mn-lt"/>
                <a:ea typeface="Gill Sans MT" charset="0"/>
                <a:cs typeface="Gill Sans MT" charset="0"/>
                <a:sym typeface="Gill Sans MT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fld id="{760CB55D-7E0F-4A2D-8BF2-916596A81DF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 MT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9pPr>
    </p:titleStyle>
    <p:bodyStyle>
      <a:lvl1pPr marL="342900" indent="-342900" algn="l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1pPr>
      <a:lvl2pPr marL="742950" indent="-285750" algn="l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2pPr>
      <a:lvl3pPr marL="1143000" indent="-228600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 MT" charset="0"/>
              </a:rPr>
              <a:t>Click to edit Master title style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98613"/>
            <a:ext cx="8229600" cy="452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 MT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 MT" charset="0"/>
              </a:rPr>
              <a:t>Second level</a:t>
            </a:r>
          </a:p>
          <a:p>
            <a:pPr lvl="2"/>
            <a:r>
              <a:rPr lang="en-US" smtClean="0">
                <a:sym typeface="Gill Sans MT" charset="0"/>
              </a:rPr>
              <a:t>Third level</a:t>
            </a:r>
          </a:p>
          <a:p>
            <a:pPr lvl="3"/>
            <a:r>
              <a:rPr lang="en-US" smtClean="0">
                <a:sym typeface="Gill Sans MT" charset="0"/>
              </a:rPr>
              <a:t>Fourth level</a:t>
            </a:r>
          </a:p>
          <a:p>
            <a:pPr lvl="4"/>
            <a:r>
              <a:rPr lang="en-US" smtClean="0">
                <a:sym typeface="Gill Sans MT" charset="0"/>
              </a:rPr>
              <a:t>Fifth level</a:t>
            </a:r>
          </a:p>
        </p:txBody>
      </p:sp>
      <p:sp>
        <p:nvSpPr>
          <p:cNvPr id="4099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445500" y="6467475"/>
            <a:ext cx="2413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78787"/>
                </a:solidFill>
                <a:latin typeface="+mn-lt"/>
                <a:ea typeface="Gill Sans MT" charset="0"/>
                <a:cs typeface="Gill Sans MT" charset="0"/>
                <a:sym typeface="Gill Sans MT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fld id="{6AA8DE93-FA63-4764-92FB-848523E177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 MT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9pPr>
    </p:titleStyle>
    <p:bodyStyle>
      <a:lvl1pPr marL="342900" indent="-342900" algn="l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1pPr>
      <a:lvl2pPr marL="704850" indent="-285750" algn="l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2pPr>
      <a:lvl3pPr marL="1104900" indent="-228600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3pPr>
      <a:lvl4pPr marL="156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4pPr>
      <a:lvl5pPr marL="201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5pPr>
      <a:lvl6pPr marL="2476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6pPr>
      <a:lvl7pPr marL="2933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7pPr>
      <a:lvl8pPr marL="3390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8pPr>
      <a:lvl9pPr marL="3848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 MT" charset="0"/>
              </a:rPr>
              <a:t>Click to edit Master title style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98613"/>
            <a:ext cx="8229600" cy="452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 MT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 MT" charset="0"/>
              </a:rPr>
              <a:t>Second level</a:t>
            </a:r>
          </a:p>
          <a:p>
            <a:pPr lvl="2"/>
            <a:r>
              <a:rPr lang="en-US" smtClean="0">
                <a:sym typeface="Gill Sans MT" charset="0"/>
              </a:rPr>
              <a:t>Third level</a:t>
            </a:r>
          </a:p>
          <a:p>
            <a:pPr lvl="3"/>
            <a:r>
              <a:rPr lang="en-US" smtClean="0">
                <a:sym typeface="Gill Sans MT" charset="0"/>
              </a:rPr>
              <a:t>Fourth level</a:t>
            </a:r>
          </a:p>
          <a:p>
            <a:pPr lvl="4"/>
            <a:r>
              <a:rPr lang="en-US" smtClean="0">
                <a:sym typeface="Gill Sans MT" charset="0"/>
              </a:rPr>
              <a:t>Fifth level</a:t>
            </a:r>
          </a:p>
        </p:txBody>
      </p:sp>
      <p:sp>
        <p:nvSpPr>
          <p:cNvPr id="5123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445500" y="6467475"/>
            <a:ext cx="2413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78787"/>
                </a:solidFill>
                <a:latin typeface="+mn-lt"/>
                <a:ea typeface="Gill Sans MT" charset="0"/>
                <a:cs typeface="Gill Sans MT" charset="0"/>
                <a:sym typeface="Gill Sans MT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fld id="{BE65662B-D8EC-4A21-84DB-75E27180EC5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 MT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9pPr>
    </p:titleStyle>
    <p:bodyStyle>
      <a:lvl1pPr marL="342900" indent="-342900" algn="l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1pPr>
      <a:lvl2pPr marL="704850" indent="-285750" algn="l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2pPr>
      <a:lvl3pPr marL="1104900" indent="-228600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3pPr>
      <a:lvl4pPr marL="156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4pPr>
      <a:lvl5pPr marL="201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5pPr>
      <a:lvl6pPr marL="2476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6pPr>
      <a:lvl7pPr marL="2933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7pPr>
      <a:lvl8pPr marL="3390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8pPr>
      <a:lvl9pPr marL="3848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6467475"/>
            <a:ext cx="24447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78787"/>
                </a:solidFill>
                <a:latin typeface="+mn-lt"/>
                <a:cs typeface="Calibri" charset="0"/>
                <a:sym typeface="Calibri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fld id="{9827EC2B-9343-4896-9242-C10DA135110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titleStyle>
    <p:bodyStyle>
      <a:lvl1pPr marL="342900" indent="-342900" algn="l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742950" indent="-285750" algn="l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1143000" indent="-228600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 MT" charset="0"/>
              </a:rPr>
              <a:t>Click to edit Master title style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98613"/>
            <a:ext cx="8229600" cy="452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 MT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 MT" charset="0"/>
              </a:rPr>
              <a:t>Second level</a:t>
            </a:r>
          </a:p>
          <a:p>
            <a:pPr lvl="2"/>
            <a:r>
              <a:rPr lang="en-US" smtClean="0">
                <a:sym typeface="Gill Sans MT" charset="0"/>
              </a:rPr>
              <a:t>Third level</a:t>
            </a:r>
          </a:p>
          <a:p>
            <a:pPr lvl="3"/>
            <a:r>
              <a:rPr lang="en-US" smtClean="0">
                <a:sym typeface="Gill Sans MT" charset="0"/>
              </a:rPr>
              <a:t>Fourth level</a:t>
            </a:r>
          </a:p>
          <a:p>
            <a:pPr lvl="4"/>
            <a:r>
              <a:rPr lang="en-US" smtClean="0">
                <a:sym typeface="Gill Sans MT" charset="0"/>
              </a:rPr>
              <a:t>Fifth level</a:t>
            </a:r>
          </a:p>
        </p:txBody>
      </p:sp>
      <p:sp>
        <p:nvSpPr>
          <p:cNvPr id="7171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445500" y="6467475"/>
            <a:ext cx="2413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78787"/>
                </a:solidFill>
                <a:latin typeface="+mn-lt"/>
                <a:ea typeface="Gill Sans MT" charset="0"/>
                <a:cs typeface="Gill Sans MT" charset="0"/>
                <a:sym typeface="Gill Sans MT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fld id="{598E33FB-1881-4C9B-9E73-A9699F36B45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 MT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9pPr>
    </p:titleStyle>
    <p:bodyStyle>
      <a:lvl1pPr marL="342900" indent="-342900" algn="l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1pPr>
      <a:lvl2pPr marL="704850" indent="-285750" algn="l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2pPr>
      <a:lvl3pPr marL="1104900" indent="-228600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3pPr>
      <a:lvl4pPr marL="156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4pPr>
      <a:lvl5pPr marL="201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5pPr>
      <a:lvl6pPr marL="2476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6pPr>
      <a:lvl7pPr marL="2933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7pPr>
      <a:lvl8pPr marL="3390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8pPr>
      <a:lvl9pPr marL="3848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445500" y="6467475"/>
            <a:ext cx="2413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78787"/>
                </a:solidFill>
                <a:latin typeface="+mn-lt"/>
                <a:ea typeface="Gill Sans MT" charset="0"/>
                <a:cs typeface="Gill Sans MT" charset="0"/>
                <a:sym typeface="Gill Sans MT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fld id="{F9E63F25-0677-4DC7-950F-B48BB242EA4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 MT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ヒラギノ角ゴ ProN W3" charset="0"/>
          <a:cs typeface="ヒラギノ角ゴ ProN W3" charset="0"/>
          <a:sym typeface="Gill Sans MT" charset="0"/>
        </a:defRPr>
      </a:lvl9pPr>
    </p:titleStyle>
    <p:bodyStyle>
      <a:lvl1pPr marL="342900" indent="-342900" algn="l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1pPr>
      <a:lvl2pPr marL="742950" indent="-285750" algn="l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2pPr>
      <a:lvl3pPr marL="1143000" indent="-228600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Gill Sans MT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ideo" Target="Macintosh%20HD:Users:pmyrow:Desktop:WebPage2.ppt_media:media10-2.mov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13.xml"/><Relationship Id="rId1" Type="http://schemas.openxmlformats.org/officeDocument/2006/relationships/video" Target="Macintosh%20HD:Users:pmyrow:Desktop:WebPage2.ppt_media:media20-2.mov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5.xml"/><Relationship Id="rId1" Type="http://schemas.openxmlformats.org/officeDocument/2006/relationships/video" Target="Macintosh%20HD:Users:pmyrow:Desktop:WebPage2.ppt_media:media30-2.mov" TargetMode="Externa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Layout" Target="../slideLayouts/slideLayout35.xml"/><Relationship Id="rId1" Type="http://schemas.openxmlformats.org/officeDocument/2006/relationships/video" Target="Macintosh%20HD:Users:pmyrow:Desktop:WebPage2.ppt_media:media40-2.mov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Layout" Target="../slideLayouts/slideLayout35.xml"/><Relationship Id="rId1" Type="http://schemas.openxmlformats.org/officeDocument/2006/relationships/video" Target="Macintosh%20HD:Users:pmyrow:Desktop:WebPage2.ppt_media:media50-2.m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45455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517775"/>
            <a:ext cx="7772400" cy="1470025"/>
          </a:xfrm>
          <a:ln/>
        </p:spPr>
        <p:txBody>
          <a:bodyPr/>
          <a:lstStyle/>
          <a:p>
            <a:r>
              <a:rPr lang="en-US"/>
              <a:t>Dynamics and adjustment</a:t>
            </a:r>
            <a:br>
              <a:rPr lang="en-US"/>
            </a:br>
            <a:r>
              <a:rPr lang="en-US"/>
              <a:t>of wave ripples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192588"/>
            <a:ext cx="9144000" cy="2501900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</a:rPr>
              <a:t>Colleagues at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</a:rPr>
              <a:t>Massachusetts Institute of Technology</a:t>
            </a:r>
            <a:endParaRPr lang="en-US"/>
          </a:p>
          <a:p>
            <a:pPr>
              <a:lnSpc>
                <a:spcPct val="90000"/>
              </a:lnSpc>
              <a:spcBef>
                <a:spcPts val="2500"/>
              </a:spcBef>
            </a:pPr>
            <a:r>
              <a:rPr lang="en-US" sz="3000">
                <a:solidFill>
                  <a:schemeClr val="tx1"/>
                </a:solidFill>
              </a:rPr>
              <a:t>Taylor Perron, Justin Kao, Kim Huppert, Abby Koss, Jocelyn Fuentes, and John Southard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76200" y="220663"/>
            <a:ext cx="2401887" cy="2249488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0050" y="144463"/>
            <a:ext cx="2251075" cy="2401887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45455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media10-2.mov" descr="WebPage2.ppt_media/media10-2.mov">
            <a:hlinkClick r:id="" action="ppaction://media"/>
          </p:cNvPr>
          <p:cNvPicPr>
            <a:picLocks noChangeAspect="1" noChangeArrowheads="1"/>
          </p:cNvPicPr>
          <p:nvPr>
            <a:quickTime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811588"/>
            <a:ext cx="5673725" cy="294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2" name="Rectangle 2"/>
          <p:cNvSpPr>
            <a:spLocks/>
          </p:cNvSpPr>
          <p:nvPr/>
        </p:nvSpPr>
        <p:spPr bwMode="auto">
          <a:xfrm>
            <a:off x="-128588" y="3963988"/>
            <a:ext cx="3567113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r>
              <a:rPr lang="en-US" sz="280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  <a:sym typeface="Gill Sans MT" charset="0"/>
              </a:rPr>
              <a:t>Ripples arise from an instability in sediment transport over bed perturbations. Avalanching + settling limit growth</a:t>
            </a:r>
          </a:p>
        </p:txBody>
      </p:sp>
      <p:sp>
        <p:nvSpPr>
          <p:cNvPr id="10243" name="Rectangle 3"/>
          <p:cNvSpPr>
            <a:spLocks/>
          </p:cNvSpPr>
          <p:nvPr/>
        </p:nvSpPr>
        <p:spPr bwMode="auto">
          <a:xfrm>
            <a:off x="3503613" y="5059363"/>
            <a:ext cx="11969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  <a:sym typeface="Gill Sans MT" charset="0"/>
              </a:rPr>
              <a:t>For flow to </a:t>
            </a:r>
            <a:endParaRPr lang="en-US" sz="1800">
              <a:solidFill>
                <a:schemeClr val="tx1"/>
              </a:solidFill>
              <a:latin typeface="Gill Sans MT" charset="0"/>
              <a:ea typeface="Lucida Grande" charset="0"/>
              <a:cs typeface="Lucida Grande" charset="0"/>
              <a:sym typeface="Gill Sans MT" charset="0"/>
            </a:endParaRPr>
          </a:p>
          <a:p>
            <a:r>
              <a:rPr lang="en-US" sz="180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  <a:sym typeface="Gill Sans MT" charset="0"/>
              </a:rPr>
              <a:t>the right:</a:t>
            </a:r>
          </a:p>
        </p:txBody>
      </p:sp>
      <p:sp>
        <p:nvSpPr>
          <p:cNvPr id="10244" name="Rectangle 4"/>
          <p:cNvSpPr>
            <a:spLocks/>
          </p:cNvSpPr>
          <p:nvPr/>
        </p:nvSpPr>
        <p:spPr bwMode="auto">
          <a:xfrm rot="-1500000">
            <a:off x="5341938" y="5014913"/>
            <a:ext cx="1625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r>
              <a:rPr lang="en-US" sz="160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  <a:sym typeface="Gill Sans MT" charset="0"/>
              </a:rPr>
              <a:t>Flow accelerates over bump </a:t>
            </a:r>
            <a:endParaRPr lang="en-US" sz="1800">
              <a:solidFill>
                <a:schemeClr val="tx1"/>
              </a:solidFill>
              <a:latin typeface="Gill Sans MT" charset="0"/>
              <a:ea typeface="Lucida Grande" charset="0"/>
              <a:cs typeface="Lucida Grande" charset="0"/>
              <a:sym typeface="Gill Sans MT" charset="0"/>
            </a:endParaRPr>
          </a:p>
          <a:p>
            <a:r>
              <a:rPr lang="en-US" sz="1600">
                <a:solidFill>
                  <a:schemeClr val="tx1"/>
                </a:solidFill>
                <a:latin typeface="Wingdings" charset="2"/>
                <a:ea typeface="Wingdings" charset="2"/>
                <a:cs typeface="Wingdings" charset="2"/>
                <a:sym typeface="Wingdings" charset="2"/>
              </a:rPr>
              <a:t></a:t>
            </a:r>
            <a:r>
              <a:rPr lang="en-US" sz="160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  <a:sym typeface="Gill Sans MT" charset="0"/>
              </a:rPr>
              <a:t>increasing </a:t>
            </a:r>
            <a:r>
              <a:rPr lang="en-US" sz="160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τ</a:t>
            </a:r>
            <a:r>
              <a:rPr lang="en-US" sz="160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  <a:sym typeface="Gill Sans MT" charset="0"/>
              </a:rPr>
              <a:t>, erosion</a:t>
            </a:r>
          </a:p>
        </p:txBody>
      </p:sp>
      <p:sp>
        <p:nvSpPr>
          <p:cNvPr id="10245" name="Rectangle 5"/>
          <p:cNvSpPr>
            <a:spLocks/>
          </p:cNvSpPr>
          <p:nvPr/>
        </p:nvSpPr>
        <p:spPr bwMode="auto">
          <a:xfrm rot="1620000">
            <a:off x="6567488" y="4962525"/>
            <a:ext cx="20510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r>
              <a:rPr lang="en-US" sz="160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  <a:sym typeface="Gill Sans MT" charset="0"/>
              </a:rPr>
              <a:t>Flow separation</a:t>
            </a:r>
            <a:endParaRPr lang="en-US" sz="1800">
              <a:solidFill>
                <a:schemeClr val="tx1"/>
              </a:solidFill>
              <a:latin typeface="Gill Sans MT" charset="0"/>
              <a:ea typeface="Lucida Grande" charset="0"/>
              <a:cs typeface="Lucida Grande" charset="0"/>
              <a:sym typeface="Gill Sans MT" charset="0"/>
            </a:endParaRPr>
          </a:p>
          <a:p>
            <a:pPr>
              <a:buClr>
                <a:srgbClr val="000000"/>
              </a:buClr>
              <a:buSzPct val="100000"/>
              <a:buFont typeface="Wingdings" charset="2"/>
              <a:buChar char="à"/>
            </a:pPr>
            <a:r>
              <a:rPr lang="en-US" sz="160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τ</a:t>
            </a:r>
            <a:r>
              <a:rPr lang="en-US" sz="160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  <a:sym typeface="Gill Sans MT" charset="0"/>
              </a:rPr>
              <a:t> drops, </a:t>
            </a:r>
            <a:endParaRPr lang="en-US" sz="1800">
              <a:solidFill>
                <a:schemeClr val="tx1"/>
              </a:solidFill>
              <a:latin typeface="Gill Sans MT" charset="0"/>
              <a:ea typeface="Lucida Grande" charset="0"/>
              <a:cs typeface="Lucida Grande" charset="0"/>
              <a:sym typeface="Gill Sans MT" charset="0"/>
            </a:endParaRPr>
          </a:p>
          <a:p>
            <a:r>
              <a:rPr lang="en-US" sz="160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  <a:sym typeface="Gill Sans MT" charset="0"/>
              </a:rPr>
              <a:t>deposition</a:t>
            </a:r>
          </a:p>
        </p:txBody>
      </p:sp>
      <p:sp>
        <p:nvSpPr>
          <p:cNvPr id="10246" name="Rectangle 6"/>
          <p:cNvSpPr>
            <a:spLocks/>
          </p:cNvSpPr>
          <p:nvPr/>
        </p:nvSpPr>
        <p:spPr bwMode="auto">
          <a:xfrm>
            <a:off x="5789613" y="3756025"/>
            <a:ext cx="19177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r>
              <a:rPr lang="en-US" sz="1600">
                <a:solidFill>
                  <a:srgbClr val="FFFFFF"/>
                </a:solidFill>
                <a:latin typeface="Gill Sans MT" charset="0"/>
                <a:ea typeface="Gill Sans MT" charset="0"/>
                <a:cs typeface="Gill Sans MT" charset="0"/>
                <a:sym typeface="Gill Sans MT" charset="0"/>
              </a:rPr>
              <a:t>Sand in suspension settles in troughs</a:t>
            </a:r>
          </a:p>
        </p:txBody>
      </p:sp>
      <p:sp>
        <p:nvSpPr>
          <p:cNvPr id="10247" name="Rectangle 7"/>
          <p:cNvSpPr>
            <a:spLocks/>
          </p:cNvSpPr>
          <p:nvPr/>
        </p:nvSpPr>
        <p:spPr bwMode="auto">
          <a:xfrm>
            <a:off x="230188" y="379413"/>
            <a:ext cx="2946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r>
              <a:rPr lang="en-US" sz="280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  <a:sym typeface="Gill Sans MT" charset="0"/>
              </a:rPr>
              <a:t>Waves generate oscillating flow near bed</a:t>
            </a:r>
          </a:p>
        </p:txBody>
      </p:sp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2" t="6844" r="28445" b="66783"/>
          <a:stretch>
            <a:fillRect/>
          </a:stretch>
        </p:blipFill>
        <p:spPr bwMode="auto">
          <a:xfrm>
            <a:off x="3322638" y="0"/>
            <a:ext cx="5772150" cy="376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249" name="Rectangle 9"/>
          <p:cNvSpPr>
            <a:spLocks/>
          </p:cNvSpPr>
          <p:nvPr/>
        </p:nvSpPr>
        <p:spPr bwMode="auto">
          <a:xfrm>
            <a:off x="6491288" y="3154363"/>
            <a:ext cx="2768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  <a:sym typeface="Gill Sans MT" charset="0"/>
              </a:rPr>
              <a:t>Clifton &amp; Dingler [1984]</a:t>
            </a:r>
          </a:p>
        </p:txBody>
      </p:sp>
      <p:sp>
        <p:nvSpPr>
          <p:cNvPr id="10250" name="Rectangle 10"/>
          <p:cNvSpPr>
            <a:spLocks/>
          </p:cNvSpPr>
          <p:nvPr/>
        </p:nvSpPr>
        <p:spPr bwMode="auto">
          <a:xfrm>
            <a:off x="3438525" y="6270625"/>
            <a:ext cx="1122363" cy="134938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1" name="Rectangle 11"/>
          <p:cNvSpPr>
            <a:spLocks/>
          </p:cNvSpPr>
          <p:nvPr/>
        </p:nvSpPr>
        <p:spPr bwMode="auto">
          <a:xfrm>
            <a:off x="3689350" y="6346825"/>
            <a:ext cx="5429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  <a:sym typeface="Gill Sans MT" charset="0"/>
              </a:rPr>
              <a:t>3 cm</a:t>
            </a:r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7016750" y="4341813"/>
            <a:ext cx="0" cy="385762"/>
          </a:xfrm>
          <a:prstGeom prst="line">
            <a:avLst/>
          </a:prstGeom>
          <a:noFill/>
          <a:ln w="38100" cap="flat">
            <a:solidFill>
              <a:srgbClr val="FFFFFF"/>
            </a:solidFill>
            <a:prstDash val="solid"/>
            <a:round/>
            <a:headEnd type="none" w="med" len="med"/>
            <a:tailEnd type="arrow" w="sm" len="sm"/>
          </a:ln>
          <a:effectLst>
            <a:outerShdw blurRad="38100" dist="19999" dir="5400000" algn="ctr" rotWithShape="0">
              <a:schemeClr val="bg2">
                <a:alpha val="37999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3" name="Rectangle 13"/>
          <p:cNvSpPr>
            <a:spLocks/>
          </p:cNvSpPr>
          <p:nvPr/>
        </p:nvSpPr>
        <p:spPr bwMode="auto">
          <a:xfrm rot="1439999">
            <a:off x="7051675" y="5995988"/>
            <a:ext cx="19177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r>
              <a:rPr lang="en-US" sz="1600">
                <a:solidFill>
                  <a:srgbClr val="FFFFFF"/>
                </a:solidFill>
                <a:latin typeface="Gill Sans MT" charset="0"/>
                <a:ea typeface="Gill Sans MT" charset="0"/>
                <a:cs typeface="Gill Sans MT" charset="0"/>
                <a:sym typeface="Gill Sans MT" charset="0"/>
              </a:rPr>
              <a:t>Avalanching</a:t>
            </a:r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7693025" y="6242050"/>
            <a:ext cx="334963" cy="163513"/>
          </a:xfrm>
          <a:prstGeom prst="line">
            <a:avLst/>
          </a:prstGeom>
          <a:noFill/>
          <a:ln w="38100" cap="flat">
            <a:solidFill>
              <a:srgbClr val="FFFFFF"/>
            </a:solidFill>
            <a:prstDash val="solid"/>
            <a:round/>
            <a:headEnd type="none" w="med" len="med"/>
            <a:tailEnd type="arrow" w="sm" len="sm"/>
          </a:ln>
          <a:effectLst>
            <a:outerShdw blurRad="38100" dist="19999" dir="5400000" algn="ctr" rotWithShape="0">
              <a:schemeClr val="bg2">
                <a:alpha val="37999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5" name="Rectangle 15"/>
          <p:cNvSpPr>
            <a:spLocks/>
          </p:cNvSpPr>
          <p:nvPr/>
        </p:nvSpPr>
        <p:spPr bwMode="auto">
          <a:xfrm>
            <a:off x="652463" y="1925638"/>
            <a:ext cx="1909762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  <a:sym typeface="Gill Sans MT" charset="0"/>
              </a:rPr>
              <a:t>Airy, shallow water:</a:t>
            </a:r>
          </a:p>
        </p:txBody>
      </p:sp>
      <p:pic>
        <p:nvPicPr>
          <p:cNvPr id="10256" name="Picture 16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2425700"/>
            <a:ext cx="10668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16212-B984-410C-9F50-E6A814068515}" type="slidenum">
              <a:rPr lang="en-US"/>
              <a:pPr/>
              <a:t>3</a:t>
            </a:fld>
            <a:endParaRPr lang="en-US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9398000" cy="676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0133C-21EA-49BE-A74A-706BD92981BE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9460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media20-2.mov" descr="WebPage2.ppt_media/media20-2.mov">
            <a:hlinkClick r:id="" action="ppaction://media"/>
          </p:cNvPr>
          <p:cNvPicPr>
            <a:picLocks noChangeAspect="1" noChangeArrowheads="1"/>
          </p:cNvPicPr>
          <p:nvPr>
            <a:quickTime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50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6" name="AutoShape 2"/>
          <p:cNvSpPr>
            <a:spLocks/>
          </p:cNvSpPr>
          <p:nvPr/>
        </p:nvSpPr>
        <p:spPr bwMode="auto">
          <a:xfrm rot="-5400000">
            <a:off x="4798219" y="2512219"/>
            <a:ext cx="3001963" cy="5686425"/>
          </a:xfrm>
          <a:prstGeom prst="rtTriangle">
            <a:avLst/>
          </a:prstGeom>
          <a:solidFill>
            <a:schemeClr val="accent1"/>
          </a:solidFill>
          <a:ln>
            <a:noFill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87" name="AutoShape 3"/>
          <p:cNvSpPr>
            <a:spLocks/>
          </p:cNvSpPr>
          <p:nvPr/>
        </p:nvSpPr>
        <p:spPr bwMode="auto">
          <a:xfrm rot="5400000">
            <a:off x="3255962" y="-1576387"/>
            <a:ext cx="3870325" cy="10382250"/>
          </a:xfrm>
          <a:prstGeom prst="rtTriangle">
            <a:avLst/>
          </a:prstGeom>
          <a:solidFill>
            <a:schemeClr val="accent1"/>
          </a:solidFill>
          <a:ln>
            <a:noFill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88" name="Rectangle 4"/>
          <p:cNvSpPr>
            <a:spLocks/>
          </p:cNvSpPr>
          <p:nvPr/>
        </p:nvSpPr>
        <p:spPr bwMode="auto">
          <a:xfrm>
            <a:off x="82550" y="0"/>
            <a:ext cx="89916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r>
              <a:rPr lang="en-US" sz="2800">
                <a:solidFill>
                  <a:srgbClr val="FFFFFF"/>
                </a:solidFill>
                <a:latin typeface="Gill Sans MT" charset="0"/>
                <a:ea typeface="Gill Sans MT" charset="0"/>
                <a:cs typeface="Gill Sans MT" charset="0"/>
                <a:sym typeface="Gill Sans MT" charset="0"/>
              </a:rPr>
              <a:t>Field-scale wave tank experiments to study ripple evolution under controlled conditions</a:t>
            </a:r>
          </a:p>
        </p:txBody>
      </p:sp>
      <p:sp>
        <p:nvSpPr>
          <p:cNvPr id="16389" name="Rectangle 5"/>
          <p:cNvSpPr>
            <a:spLocks/>
          </p:cNvSpPr>
          <p:nvPr/>
        </p:nvSpPr>
        <p:spPr bwMode="auto">
          <a:xfrm>
            <a:off x="1588" y="4397375"/>
            <a:ext cx="29591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pPr>
              <a:spcBef>
                <a:spcPts val="575"/>
              </a:spcBef>
            </a:pPr>
            <a:r>
              <a:rPr lang="en-US" sz="2400">
                <a:solidFill>
                  <a:srgbClr val="FFFFFF"/>
                </a:solidFill>
                <a:latin typeface="Gill Sans MT" charset="0"/>
                <a:ea typeface="Gill Sans MT" charset="0"/>
                <a:cs typeface="Gill Sans MT" charset="0"/>
                <a:sym typeface="Gill Sans MT" charset="0"/>
              </a:rPr>
              <a:t>“Beach” of polymer mats damps reflection</a:t>
            </a:r>
          </a:p>
        </p:txBody>
      </p:sp>
      <p:sp>
        <p:nvSpPr>
          <p:cNvPr id="16390" name="Rectangle 6"/>
          <p:cNvSpPr>
            <a:spLocks/>
          </p:cNvSpPr>
          <p:nvPr/>
        </p:nvSpPr>
        <p:spPr bwMode="auto">
          <a:xfrm>
            <a:off x="5610225" y="5032375"/>
            <a:ext cx="29591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pPr>
              <a:spcBef>
                <a:spcPts val="575"/>
              </a:spcBef>
            </a:pPr>
            <a:r>
              <a:rPr lang="en-US" sz="2400">
                <a:solidFill>
                  <a:srgbClr val="FFFFFF"/>
                </a:solidFill>
                <a:latin typeface="Gill Sans MT" charset="0"/>
                <a:ea typeface="Gill Sans MT" charset="0"/>
                <a:cs typeface="Gill Sans MT" charset="0"/>
                <a:sym typeface="Gill Sans MT" charset="0"/>
              </a:rPr>
              <a:t>Open duct 60 cm wide x 50 cm deep</a:t>
            </a:r>
          </a:p>
        </p:txBody>
      </p:sp>
      <p:sp>
        <p:nvSpPr>
          <p:cNvPr id="16391" name="Rectangle 7"/>
          <p:cNvSpPr>
            <a:spLocks/>
          </p:cNvSpPr>
          <p:nvPr/>
        </p:nvSpPr>
        <p:spPr bwMode="auto">
          <a:xfrm>
            <a:off x="5583238" y="1901825"/>
            <a:ext cx="31623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pPr>
              <a:spcBef>
                <a:spcPts val="575"/>
              </a:spcBef>
            </a:pPr>
            <a:r>
              <a:rPr lang="en-US" sz="2400">
                <a:solidFill>
                  <a:srgbClr val="FFFFFF"/>
                </a:solidFill>
                <a:latin typeface="Gill Sans MT" charset="0"/>
                <a:ea typeface="Gill Sans MT" charset="0"/>
                <a:cs typeface="Gill Sans MT" charset="0"/>
                <a:sym typeface="Gill Sans MT" charset="0"/>
              </a:rPr>
              <a:t>Variable-speed electric motor drives paddle</a:t>
            </a:r>
          </a:p>
        </p:txBody>
      </p:sp>
      <p:sp>
        <p:nvSpPr>
          <p:cNvPr id="16392" name="Rectangle 8"/>
          <p:cNvSpPr>
            <a:spLocks/>
          </p:cNvSpPr>
          <p:nvPr/>
        </p:nvSpPr>
        <p:spPr bwMode="auto">
          <a:xfrm>
            <a:off x="3335338" y="3125788"/>
            <a:ext cx="29591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pPr>
              <a:spcBef>
                <a:spcPts val="575"/>
              </a:spcBef>
            </a:pPr>
            <a:r>
              <a:rPr lang="en-US" sz="2400">
                <a:solidFill>
                  <a:srgbClr val="FFFFFF"/>
                </a:solidFill>
                <a:latin typeface="Gill Sans MT" charset="0"/>
                <a:ea typeface="Gill Sans MT" charset="0"/>
                <a:cs typeface="Gill Sans MT" charset="0"/>
                <a:sym typeface="Gill Sans MT" charset="0"/>
              </a:rPr>
              <a:t>0.18 mm sand, water depth 30-40 cm</a:t>
            </a:r>
          </a:p>
        </p:txBody>
      </p:sp>
      <p:grpSp>
        <p:nvGrpSpPr>
          <p:cNvPr id="16393" name="Group 9"/>
          <p:cNvGrpSpPr>
            <a:grpSpLocks/>
          </p:cNvGrpSpPr>
          <p:nvPr/>
        </p:nvGrpSpPr>
        <p:grpSpPr bwMode="auto">
          <a:xfrm>
            <a:off x="4029075" y="1435100"/>
            <a:ext cx="909638" cy="873125"/>
            <a:chOff x="0" y="0"/>
            <a:chExt cx="573" cy="550"/>
          </a:xfrm>
        </p:grpSpPr>
        <p:grpSp>
          <p:nvGrpSpPr>
            <p:cNvPr id="16394" name="Group 10"/>
            <p:cNvGrpSpPr>
              <a:grpSpLocks/>
            </p:cNvGrpSpPr>
            <p:nvPr/>
          </p:nvGrpSpPr>
          <p:grpSpPr bwMode="auto">
            <a:xfrm rot="3240000">
              <a:off x="111" y="46"/>
              <a:ext cx="350" cy="455"/>
              <a:chOff x="0" y="0"/>
              <a:chExt cx="349" cy="454"/>
            </a:xfrm>
          </p:grpSpPr>
          <p:sp>
            <p:nvSpPr>
              <p:cNvPr id="16395" name="AutoShape 11"/>
              <p:cNvSpPr>
                <a:spLocks/>
              </p:cNvSpPr>
              <p:nvPr/>
            </p:nvSpPr>
            <p:spPr bwMode="auto">
              <a:xfrm>
                <a:off x="0" y="1"/>
                <a:ext cx="349" cy="453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7962"/>
                    </a:moveTo>
                    <a:lnTo>
                      <a:pt x="10338" y="0"/>
                    </a:lnTo>
                    <a:lnTo>
                      <a:pt x="21600" y="0"/>
                    </a:lnTo>
                    <a:lnTo>
                      <a:pt x="21600" y="13638"/>
                    </a:lnTo>
                    <a:lnTo>
                      <a:pt x="11262" y="21600"/>
                    </a:lnTo>
                    <a:lnTo>
                      <a:pt x="0" y="21600"/>
                    </a:lnTo>
                    <a:close/>
                    <a:moveTo>
                      <a:pt x="0" y="7962"/>
                    </a:move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>
                <a:outerShdw blurRad="38100" dist="23000" dir="5400000" algn="ctr" rotWithShape="0">
                  <a:schemeClr val="bg2">
                    <a:alpha val="34999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6396" name="AutoShape 12"/>
              <p:cNvSpPr>
                <a:spLocks/>
              </p:cNvSpPr>
              <p:nvPr/>
            </p:nvSpPr>
            <p:spPr bwMode="auto">
              <a:xfrm>
                <a:off x="182" y="0"/>
                <a:ext cx="167" cy="453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7962"/>
                    </a:moveTo>
                    <a:lnTo>
                      <a:pt x="21600" y="0"/>
                    </a:lnTo>
                    <a:lnTo>
                      <a:pt x="21600" y="13638"/>
                    </a:lnTo>
                    <a:lnTo>
                      <a:pt x="0" y="21600"/>
                    </a:lnTo>
                    <a:close/>
                    <a:moveTo>
                      <a:pt x="0" y="7962"/>
                    </a:moveTo>
                  </a:path>
                </a:pathLst>
              </a:custGeom>
              <a:solidFill>
                <a:schemeClr val="accent1">
                  <a:alpha val="2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6397" name="AutoShape 13"/>
              <p:cNvSpPr>
                <a:spLocks/>
              </p:cNvSpPr>
              <p:nvPr/>
            </p:nvSpPr>
            <p:spPr bwMode="auto">
              <a:xfrm>
                <a:off x="0" y="2"/>
                <a:ext cx="349" cy="167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21600"/>
                    </a:moveTo>
                    <a:lnTo>
                      <a:pt x="10338" y="0"/>
                    </a:lnTo>
                    <a:lnTo>
                      <a:pt x="21600" y="0"/>
                    </a:lnTo>
                    <a:lnTo>
                      <a:pt x="11262" y="21600"/>
                    </a:lnTo>
                    <a:close/>
                    <a:moveTo>
                      <a:pt x="0" y="21600"/>
                    </a:moveTo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6398" name="AutoShape 14"/>
              <p:cNvSpPr>
                <a:spLocks/>
              </p:cNvSpPr>
              <p:nvPr/>
            </p:nvSpPr>
            <p:spPr bwMode="auto">
              <a:xfrm>
                <a:off x="0" y="1"/>
                <a:ext cx="349" cy="453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7962"/>
                    </a:moveTo>
                    <a:lnTo>
                      <a:pt x="10338" y="0"/>
                    </a:lnTo>
                    <a:lnTo>
                      <a:pt x="21600" y="0"/>
                    </a:lnTo>
                    <a:lnTo>
                      <a:pt x="21600" y="13638"/>
                    </a:lnTo>
                    <a:lnTo>
                      <a:pt x="11262" y="21600"/>
                    </a:lnTo>
                    <a:lnTo>
                      <a:pt x="0" y="21600"/>
                    </a:lnTo>
                    <a:close/>
                    <a:moveTo>
                      <a:pt x="0" y="7962"/>
                    </a:moveTo>
                    <a:lnTo>
                      <a:pt x="11262" y="7962"/>
                    </a:lnTo>
                    <a:lnTo>
                      <a:pt x="21600" y="0"/>
                    </a:lnTo>
                    <a:moveTo>
                      <a:pt x="11262" y="7962"/>
                    </a:moveTo>
                    <a:lnTo>
                      <a:pt x="11262" y="21600"/>
                    </a:lnTo>
                  </a:path>
                </a:pathLst>
              </a:custGeom>
              <a:noFill/>
              <a:ln w="9525" cap="flat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grpSp>
          <p:nvGrpSpPr>
            <p:cNvPr id="16399" name="Group 15"/>
            <p:cNvGrpSpPr>
              <a:grpSpLocks/>
            </p:cNvGrpSpPr>
            <p:nvPr/>
          </p:nvGrpSpPr>
          <p:grpSpPr bwMode="auto">
            <a:xfrm rot="9060000">
              <a:off x="265" y="322"/>
              <a:ext cx="186" cy="171"/>
              <a:chOff x="0" y="0"/>
              <a:chExt cx="185" cy="171"/>
            </a:xfrm>
          </p:grpSpPr>
          <p:sp>
            <p:nvSpPr>
              <p:cNvPr id="16400" name="AutoShape 16"/>
              <p:cNvSpPr>
                <a:spLocks/>
              </p:cNvSpPr>
              <p:nvPr/>
            </p:nvSpPr>
            <p:spPr bwMode="auto">
              <a:xfrm>
                <a:off x="0" y="0"/>
                <a:ext cx="185" cy="171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2700"/>
                    </a:moveTo>
                    <a:cubicBezTo>
                      <a:pt x="0" y="1209"/>
                      <a:pt x="4835" y="0"/>
                      <a:pt x="10800" y="0"/>
                    </a:cubicBezTo>
                    <a:cubicBezTo>
                      <a:pt x="16765" y="0"/>
                      <a:pt x="21600" y="1209"/>
                      <a:pt x="21600" y="2700"/>
                    </a:cubicBezTo>
                    <a:lnTo>
                      <a:pt x="21600" y="18900"/>
                    </a:lnTo>
                    <a:cubicBezTo>
                      <a:pt x="21600" y="20391"/>
                      <a:pt x="16765" y="21600"/>
                      <a:pt x="10800" y="21600"/>
                    </a:cubicBezTo>
                    <a:cubicBezTo>
                      <a:pt x="4835" y="21600"/>
                      <a:pt x="0" y="20391"/>
                      <a:pt x="0" y="18900"/>
                    </a:cubicBezTo>
                    <a:close/>
                    <a:moveTo>
                      <a:pt x="0" y="2700"/>
                    </a:move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>
                <a:outerShdw blurRad="38100" dist="23000" dir="5400000" algn="ctr" rotWithShape="0">
                  <a:schemeClr val="bg2">
                    <a:alpha val="34999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6401" name="AutoShape 17"/>
              <p:cNvSpPr>
                <a:spLocks/>
              </p:cNvSpPr>
              <p:nvPr/>
            </p:nvSpPr>
            <p:spPr bwMode="auto">
              <a:xfrm>
                <a:off x="0" y="0"/>
                <a:ext cx="185" cy="42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0" y="10800"/>
                    </a:moveTo>
                  </a:path>
                </a:pathLst>
              </a:custGeom>
              <a:solidFill>
                <a:srgbClr val="FFFFFF">
                  <a:alpha val="3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6402" name="AutoShape 18"/>
              <p:cNvSpPr>
                <a:spLocks/>
              </p:cNvSpPr>
              <p:nvPr/>
            </p:nvSpPr>
            <p:spPr bwMode="auto">
              <a:xfrm>
                <a:off x="0" y="0"/>
                <a:ext cx="185" cy="171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2700"/>
                    </a:moveTo>
                    <a:cubicBezTo>
                      <a:pt x="21600" y="4191"/>
                      <a:pt x="16765" y="5400"/>
                      <a:pt x="10800" y="5400"/>
                    </a:cubicBezTo>
                    <a:cubicBezTo>
                      <a:pt x="4835" y="5400"/>
                      <a:pt x="0" y="4191"/>
                      <a:pt x="0" y="2700"/>
                    </a:cubicBezTo>
                    <a:cubicBezTo>
                      <a:pt x="0" y="1209"/>
                      <a:pt x="4835" y="0"/>
                      <a:pt x="10800" y="0"/>
                    </a:cubicBezTo>
                    <a:cubicBezTo>
                      <a:pt x="16765" y="0"/>
                      <a:pt x="21600" y="1209"/>
                      <a:pt x="21600" y="2700"/>
                    </a:cubicBezTo>
                    <a:lnTo>
                      <a:pt x="21600" y="18900"/>
                    </a:lnTo>
                    <a:cubicBezTo>
                      <a:pt x="21600" y="20391"/>
                      <a:pt x="16765" y="21600"/>
                      <a:pt x="10800" y="21600"/>
                    </a:cubicBezTo>
                    <a:cubicBezTo>
                      <a:pt x="4835" y="21600"/>
                      <a:pt x="0" y="20391"/>
                      <a:pt x="0" y="18900"/>
                    </a:cubicBezTo>
                    <a:lnTo>
                      <a:pt x="0" y="2700"/>
                    </a:lnTo>
                  </a:path>
                </a:pathLst>
              </a:custGeom>
              <a:noFill/>
              <a:ln w="9525" cap="flat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</p:grpSp>
      <p:sp>
        <p:nvSpPr>
          <p:cNvPr id="16403" name="Rectangle 19"/>
          <p:cNvSpPr>
            <a:spLocks/>
          </p:cNvSpPr>
          <p:nvPr/>
        </p:nvSpPr>
        <p:spPr bwMode="auto">
          <a:xfrm>
            <a:off x="1588" y="1290638"/>
            <a:ext cx="4356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pPr>
              <a:spcBef>
                <a:spcPts val="575"/>
              </a:spcBef>
            </a:pPr>
            <a:r>
              <a:rPr lang="en-US" sz="2400">
                <a:solidFill>
                  <a:srgbClr val="FFFFFF"/>
                </a:solidFill>
                <a:latin typeface="Gill Sans MT" charset="0"/>
                <a:ea typeface="Gill Sans MT" charset="0"/>
                <a:cs typeface="Gill Sans MT" charset="0"/>
                <a:sym typeface="Gill Sans MT" charset="0"/>
              </a:rPr>
              <a:t>Time-lapse camera triggered every N wave periods (experiments last &gt;10</a:t>
            </a:r>
            <a:r>
              <a:rPr lang="en-US" sz="2400" baseline="30000">
                <a:solidFill>
                  <a:srgbClr val="FFFFFF"/>
                </a:solidFill>
                <a:latin typeface="Gill Sans MT" charset="0"/>
                <a:ea typeface="Gill Sans MT" charset="0"/>
                <a:cs typeface="Gill Sans MT" charset="0"/>
                <a:sym typeface="Gill Sans MT" charset="0"/>
              </a:rPr>
              <a:t>4</a:t>
            </a:r>
            <a:r>
              <a:rPr lang="en-US" sz="2400">
                <a:solidFill>
                  <a:srgbClr val="FFFFFF"/>
                </a:solidFill>
                <a:latin typeface="Gill Sans MT" charset="0"/>
                <a:ea typeface="Gill Sans MT" charset="0"/>
                <a:cs typeface="Gill Sans MT" charset="0"/>
                <a:sym typeface="Gill Sans MT" charset="0"/>
              </a:rPr>
              <a:t> periods)</a:t>
            </a:r>
          </a:p>
        </p:txBody>
      </p:sp>
      <p:sp>
        <p:nvSpPr>
          <p:cNvPr id="16404" name="Rectangle 20"/>
          <p:cNvSpPr>
            <a:spLocks/>
          </p:cNvSpPr>
          <p:nvPr/>
        </p:nvSpPr>
        <p:spPr bwMode="auto">
          <a:xfrm>
            <a:off x="7310438" y="574675"/>
            <a:ext cx="20701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pPr>
              <a:spcBef>
                <a:spcPts val="575"/>
              </a:spcBef>
            </a:pPr>
            <a:r>
              <a:rPr lang="en-US" sz="2400">
                <a:solidFill>
                  <a:srgbClr val="FFFFFF"/>
                </a:solidFill>
                <a:latin typeface="Gill Sans MT" charset="0"/>
                <a:ea typeface="Gill Sans MT" charset="0"/>
                <a:cs typeface="Gill Sans MT" charset="0"/>
                <a:sym typeface="Gill Sans MT" charset="0"/>
              </a:rPr>
              <a:t>Spotlight illumination</a:t>
            </a:r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>
            <a:off x="7853363" y="1373188"/>
            <a:ext cx="341312" cy="363537"/>
          </a:xfrm>
          <a:prstGeom prst="line">
            <a:avLst/>
          </a:prstGeom>
          <a:noFill/>
          <a:ln w="38100" cap="flat">
            <a:solidFill>
              <a:srgbClr val="FFFFFF"/>
            </a:solidFill>
            <a:prstDash val="solid"/>
            <a:round/>
            <a:headEnd type="none" w="med" len="med"/>
            <a:tailEnd type="arrow" w="sm" len="sm"/>
          </a:ln>
          <a:effectLst>
            <a:outerShdw blurRad="38100" dist="19999" dir="5400000" algn="ctr" rotWithShape="0">
              <a:schemeClr val="bg2">
                <a:alpha val="37999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/>
          </p:cNvSpPr>
          <p:nvPr/>
        </p:nvSpPr>
        <p:spPr bwMode="auto">
          <a:xfrm>
            <a:off x="3805238" y="5403850"/>
            <a:ext cx="1614487" cy="98425"/>
          </a:xfrm>
          <a:prstGeom prst="rect">
            <a:avLst/>
          </a:prstGeom>
          <a:gradFill rotWithShape="0">
            <a:gsLst>
              <a:gs pos="0">
                <a:srgbClr val="ECECEC"/>
              </a:gs>
              <a:gs pos="65001">
                <a:srgbClr val="CECECE"/>
              </a:gs>
              <a:gs pos="100000">
                <a:srgbClr val="BABABA"/>
              </a:gs>
            </a:gsLst>
            <a:lin ang="540000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19999" dir="5400000" algn="ctr" rotWithShape="0">
              <a:schemeClr val="bg2">
                <a:alpha val="37999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0" name="Rectangle 2"/>
          <p:cNvSpPr>
            <a:spLocks/>
          </p:cNvSpPr>
          <p:nvPr/>
        </p:nvSpPr>
        <p:spPr bwMode="auto">
          <a:xfrm>
            <a:off x="3940175" y="5459413"/>
            <a:ext cx="13335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r>
              <a:rPr lang="en-US" sz="2800">
                <a:solidFill>
                  <a:srgbClr val="FFFFFF"/>
                </a:solidFill>
                <a:latin typeface="Gill Sans MT" charset="0"/>
                <a:ea typeface="Gill Sans MT" charset="0"/>
                <a:cs typeface="Gill Sans MT" charset="0"/>
                <a:sym typeface="Gill Sans MT" charset="0"/>
              </a:rPr>
              <a:t>30 cm</a:t>
            </a:r>
          </a:p>
        </p:txBody>
      </p:sp>
      <p:sp>
        <p:nvSpPr>
          <p:cNvPr id="17411" name="Rectangle 3"/>
          <p:cNvSpPr>
            <a:spLocks/>
          </p:cNvSpPr>
          <p:nvPr/>
        </p:nvSpPr>
        <p:spPr bwMode="auto">
          <a:xfrm>
            <a:off x="1506538" y="5956300"/>
            <a:ext cx="61976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r>
              <a:rPr lang="en-US" sz="2800">
                <a:solidFill>
                  <a:srgbClr val="FFFFFF"/>
                </a:solidFill>
                <a:latin typeface="Gill Sans MT" charset="0"/>
                <a:ea typeface="Gill Sans MT" charset="0"/>
                <a:cs typeface="Gill Sans MT" charset="0"/>
                <a:sym typeface="Gill Sans MT" charset="0"/>
              </a:rPr>
              <a:t>1 second in movie = 10 minutes real time</a:t>
            </a:r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82550" y="657225"/>
            <a:ext cx="89916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r>
              <a:rPr lang="en-US" sz="3200">
                <a:solidFill>
                  <a:srgbClr val="FFFFFF"/>
                </a:solidFill>
                <a:latin typeface="Gill Sans MT" charset="0"/>
                <a:ea typeface="Gill Sans MT" charset="0"/>
                <a:cs typeface="Gill Sans MT" charset="0"/>
                <a:sym typeface="Gill Sans MT" charset="0"/>
              </a:rPr>
              <a:t>Ripples spreading from an initial bump</a:t>
            </a:r>
          </a:p>
        </p:txBody>
      </p:sp>
      <p:pic>
        <p:nvPicPr>
          <p:cNvPr id="17413" name="media30-2.mov" descr="WebPage2.ppt_media/media30-2.mov">
            <a:hlinkClick r:id="" action="ppaction://media"/>
          </p:cNvPr>
          <p:cNvPicPr>
            <a:picLocks noChangeAspect="1" noChangeArrowheads="1"/>
          </p:cNvPicPr>
          <p:nvPr>
            <a:quickTime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11338"/>
            <a:ext cx="9144000" cy="323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363538" y="3030538"/>
            <a:ext cx="965200" cy="0"/>
          </a:xfrm>
          <a:prstGeom prst="line">
            <a:avLst/>
          </a:prstGeom>
          <a:noFill/>
          <a:ln w="38100" cap="flat">
            <a:solidFill>
              <a:srgbClr val="FFFFFF"/>
            </a:solidFill>
            <a:prstDash val="solid"/>
            <a:round/>
            <a:headEnd type="none" w="med" len="med"/>
            <a:tailEnd type="arrow" w="sm" len="sm"/>
          </a:ln>
          <a:effectLst>
            <a:outerShdw blurRad="38100" dist="19999" dir="5400000" algn="ctr" rotWithShape="0">
              <a:schemeClr val="bg2">
                <a:alpha val="37999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5" name="Rectangle 7"/>
          <p:cNvSpPr>
            <a:spLocks/>
          </p:cNvSpPr>
          <p:nvPr/>
        </p:nvSpPr>
        <p:spPr bwMode="auto">
          <a:xfrm>
            <a:off x="-22225" y="3030538"/>
            <a:ext cx="1751013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charset="0"/>
                <a:ea typeface="Gill Sans MT" charset="0"/>
                <a:cs typeface="Gill Sans MT" charset="0"/>
                <a:sym typeface="Gill Sans MT" charset="0"/>
              </a:rPr>
              <a:t>Light direction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457200" y="698500"/>
            <a:ext cx="8229600" cy="2027238"/>
          </a:xfrm>
          <a:ln/>
        </p:spPr>
        <p:txBody>
          <a:bodyPr/>
          <a:lstStyle/>
          <a:p>
            <a:pPr marL="304800" lvl="1" indent="-304800">
              <a:spcBef>
                <a:spcPct val="0"/>
              </a:spcBef>
              <a:buClr>
                <a:srgbClr val="FFFFFF"/>
              </a:buClr>
            </a:pPr>
            <a:r>
              <a:rPr lang="en-US">
                <a:solidFill>
                  <a:srgbClr val="FFFFFF"/>
                </a:solidFill>
              </a:rPr>
              <a:t>Initial bed grown from leveled, raked sand to equilibrium ripple wavelength</a:t>
            </a:r>
            <a:endParaRPr lang="en-US"/>
          </a:p>
          <a:p>
            <a:pPr marL="304800" lvl="1" indent="-304800">
              <a:buClr>
                <a:srgbClr val="FFFFFF"/>
              </a:buClr>
            </a:pPr>
            <a:r>
              <a:rPr lang="en-US">
                <a:solidFill>
                  <a:srgbClr val="FFFFFF"/>
                </a:solidFill>
              </a:rPr>
              <a:t>Step change in wave orbital diameter causes ripple wavelength to lengthen or shorten by up to 5 cm</a:t>
            </a:r>
          </a:p>
        </p:txBody>
      </p:sp>
      <p:sp>
        <p:nvSpPr>
          <p:cNvPr id="19458" name="Rectangle 2"/>
          <p:cNvSpPr>
            <a:spLocks/>
          </p:cNvSpPr>
          <p:nvPr/>
        </p:nvSpPr>
        <p:spPr bwMode="auto">
          <a:xfrm>
            <a:off x="3568700" y="5673725"/>
            <a:ext cx="2017713" cy="98425"/>
          </a:xfrm>
          <a:prstGeom prst="rect">
            <a:avLst/>
          </a:prstGeom>
          <a:gradFill rotWithShape="0">
            <a:gsLst>
              <a:gs pos="0">
                <a:srgbClr val="ECECEC"/>
              </a:gs>
              <a:gs pos="65001">
                <a:srgbClr val="CECECE"/>
              </a:gs>
              <a:gs pos="100000">
                <a:srgbClr val="BABABA"/>
              </a:gs>
            </a:gsLst>
            <a:lin ang="540000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19999" dir="5400000" algn="ctr" rotWithShape="0">
              <a:schemeClr val="bg2">
                <a:alpha val="37999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59" name="Rectangle 3"/>
          <p:cNvSpPr>
            <a:spLocks/>
          </p:cNvSpPr>
          <p:nvPr/>
        </p:nvSpPr>
        <p:spPr bwMode="auto">
          <a:xfrm>
            <a:off x="3940175" y="5730875"/>
            <a:ext cx="13335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r>
              <a:rPr lang="en-US" sz="2800">
                <a:solidFill>
                  <a:srgbClr val="FFFFFF"/>
                </a:solidFill>
                <a:latin typeface="Gill Sans MT" charset="0"/>
                <a:ea typeface="Gill Sans MT" charset="0"/>
                <a:cs typeface="Gill Sans MT" charset="0"/>
                <a:sym typeface="Gill Sans MT" charset="0"/>
              </a:rPr>
              <a:t>40 cm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1506538" y="6227763"/>
            <a:ext cx="61976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r>
              <a:rPr lang="en-US" sz="2800">
                <a:solidFill>
                  <a:srgbClr val="FFFFFF"/>
                </a:solidFill>
                <a:latin typeface="Gill Sans MT" charset="0"/>
                <a:ea typeface="Gill Sans MT" charset="0"/>
                <a:cs typeface="Gill Sans MT" charset="0"/>
                <a:sym typeface="Gill Sans MT" charset="0"/>
              </a:rPr>
              <a:t>1 second in movie = 10 minutes real time</a:t>
            </a:r>
          </a:p>
        </p:txBody>
      </p:sp>
      <p:pic>
        <p:nvPicPr>
          <p:cNvPr id="19461" name="media40-2.mov" descr="WebPage2.ppt_media/media40-2.mov">
            <a:hlinkClick r:id="" action="ppaction://media"/>
          </p:cNvPr>
          <p:cNvPicPr>
            <a:picLocks noChangeAspect="1" noChangeArrowheads="1"/>
          </p:cNvPicPr>
          <p:nvPr>
            <a:quickTime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20988"/>
            <a:ext cx="9144000" cy="257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2" name="Rectangle 6"/>
          <p:cNvSpPr>
            <a:spLocks/>
          </p:cNvSpPr>
          <p:nvPr/>
        </p:nvSpPr>
        <p:spPr bwMode="auto">
          <a:xfrm>
            <a:off x="82550" y="39688"/>
            <a:ext cx="89916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r>
              <a:rPr lang="en-US" sz="3200">
                <a:solidFill>
                  <a:srgbClr val="FFFFFF"/>
                </a:solidFill>
                <a:latin typeface="Gill Sans MT" charset="0"/>
                <a:ea typeface="Gill Sans MT" charset="0"/>
                <a:cs typeface="Gill Sans MT" charset="0"/>
                <a:sym typeface="Gill Sans MT" charset="0"/>
              </a:rPr>
              <a:t>Experiments</a:t>
            </a: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363538" y="3684588"/>
            <a:ext cx="965200" cy="0"/>
          </a:xfrm>
          <a:prstGeom prst="line">
            <a:avLst/>
          </a:prstGeom>
          <a:noFill/>
          <a:ln w="38100" cap="flat">
            <a:solidFill>
              <a:srgbClr val="FFFFFF"/>
            </a:solidFill>
            <a:prstDash val="solid"/>
            <a:round/>
            <a:headEnd type="none" w="med" len="med"/>
            <a:tailEnd type="arrow" w="sm" len="sm"/>
          </a:ln>
          <a:effectLst>
            <a:outerShdw blurRad="38100" dist="19999" dir="5400000" algn="ctr" rotWithShape="0">
              <a:schemeClr val="bg2">
                <a:alpha val="37999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64" name="Rectangle 8"/>
          <p:cNvSpPr>
            <a:spLocks/>
          </p:cNvSpPr>
          <p:nvPr/>
        </p:nvSpPr>
        <p:spPr bwMode="auto">
          <a:xfrm>
            <a:off x="-22225" y="3684588"/>
            <a:ext cx="1751013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charset="0"/>
                <a:ea typeface="Gill Sans MT" charset="0"/>
                <a:cs typeface="Gill Sans MT" charset="0"/>
                <a:sym typeface="Gill Sans MT" charset="0"/>
              </a:rPr>
              <a:t>Light direction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media50-2.mov" descr="WebPage2.ppt_media/media50-2.mov">
            <a:hlinkClick r:id="" action="ppaction://media"/>
          </p:cNvPr>
          <p:cNvPicPr>
            <a:picLocks noChangeAspect="1" noChangeArrowheads="1"/>
          </p:cNvPicPr>
          <p:nvPr>
            <a:quickTime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20988"/>
            <a:ext cx="9144000" cy="257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98500"/>
            <a:ext cx="8229600" cy="2027238"/>
          </a:xfrm>
          <a:ln/>
        </p:spPr>
        <p:txBody>
          <a:bodyPr/>
          <a:lstStyle/>
          <a:p>
            <a:pPr marL="304800" lvl="1" indent="-304800">
              <a:spcBef>
                <a:spcPct val="0"/>
              </a:spcBef>
              <a:buClr>
                <a:srgbClr val="FFFFFF"/>
              </a:buClr>
            </a:pPr>
            <a:r>
              <a:rPr lang="en-US">
                <a:solidFill>
                  <a:srgbClr val="FFFFFF"/>
                </a:solidFill>
              </a:rPr>
              <a:t>Initial bed grown from leveled, raked sand to equilibrium ripple wavelength</a:t>
            </a:r>
            <a:endParaRPr lang="en-US"/>
          </a:p>
          <a:p>
            <a:pPr marL="304800" lvl="1" indent="-304800">
              <a:buClr>
                <a:srgbClr val="FFFFFF"/>
              </a:buClr>
            </a:pPr>
            <a:r>
              <a:rPr lang="en-US">
                <a:solidFill>
                  <a:srgbClr val="FFFFFF"/>
                </a:solidFill>
              </a:rPr>
              <a:t>Step change in wave orbital diameter causes ripple wavelength to lengthen or shorten by up to 5 cm</a:t>
            </a:r>
          </a:p>
        </p:txBody>
      </p:sp>
      <p:sp>
        <p:nvSpPr>
          <p:cNvPr id="20483" name="Rectangle 3"/>
          <p:cNvSpPr>
            <a:spLocks/>
          </p:cNvSpPr>
          <p:nvPr/>
        </p:nvSpPr>
        <p:spPr bwMode="auto">
          <a:xfrm>
            <a:off x="3568700" y="5673725"/>
            <a:ext cx="2017713" cy="98425"/>
          </a:xfrm>
          <a:prstGeom prst="rect">
            <a:avLst/>
          </a:prstGeom>
          <a:gradFill rotWithShape="0">
            <a:gsLst>
              <a:gs pos="0">
                <a:srgbClr val="ECECEC"/>
              </a:gs>
              <a:gs pos="65001">
                <a:srgbClr val="CECECE"/>
              </a:gs>
              <a:gs pos="100000">
                <a:srgbClr val="BABABA"/>
              </a:gs>
            </a:gsLst>
            <a:lin ang="540000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19999" dir="5400000" algn="ctr" rotWithShape="0">
              <a:schemeClr val="bg2">
                <a:alpha val="37999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484" name="Rectangle 4"/>
          <p:cNvSpPr>
            <a:spLocks/>
          </p:cNvSpPr>
          <p:nvPr/>
        </p:nvSpPr>
        <p:spPr bwMode="auto">
          <a:xfrm>
            <a:off x="3940175" y="5730875"/>
            <a:ext cx="13335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r>
              <a:rPr lang="en-US" sz="2800">
                <a:solidFill>
                  <a:srgbClr val="FFFFFF"/>
                </a:solidFill>
                <a:latin typeface="Gill Sans MT" charset="0"/>
                <a:ea typeface="Gill Sans MT" charset="0"/>
                <a:cs typeface="Gill Sans MT" charset="0"/>
                <a:sym typeface="Gill Sans MT" charset="0"/>
              </a:rPr>
              <a:t>40 cm</a:t>
            </a:r>
          </a:p>
        </p:txBody>
      </p:sp>
      <p:sp>
        <p:nvSpPr>
          <p:cNvPr id="20485" name="Rectangle 5"/>
          <p:cNvSpPr>
            <a:spLocks/>
          </p:cNvSpPr>
          <p:nvPr/>
        </p:nvSpPr>
        <p:spPr bwMode="auto">
          <a:xfrm>
            <a:off x="1506538" y="6227763"/>
            <a:ext cx="61976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r>
              <a:rPr lang="en-US" sz="2800">
                <a:solidFill>
                  <a:srgbClr val="FFFFFF"/>
                </a:solidFill>
                <a:latin typeface="Gill Sans MT" charset="0"/>
                <a:ea typeface="Gill Sans MT" charset="0"/>
                <a:cs typeface="Gill Sans MT" charset="0"/>
                <a:sym typeface="Gill Sans MT" charset="0"/>
              </a:rPr>
              <a:t>1 second in movie = 10 minutes real time</a:t>
            </a:r>
          </a:p>
        </p:txBody>
      </p:sp>
      <p:sp>
        <p:nvSpPr>
          <p:cNvPr id="20486" name="Rectangle 6"/>
          <p:cNvSpPr>
            <a:spLocks/>
          </p:cNvSpPr>
          <p:nvPr/>
        </p:nvSpPr>
        <p:spPr bwMode="auto">
          <a:xfrm>
            <a:off x="82550" y="39688"/>
            <a:ext cx="89916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r>
              <a:rPr lang="en-US" sz="3200">
                <a:solidFill>
                  <a:srgbClr val="FFFFFF"/>
                </a:solidFill>
                <a:latin typeface="Gill Sans MT" charset="0"/>
                <a:ea typeface="Gill Sans MT" charset="0"/>
                <a:cs typeface="Gill Sans MT" charset="0"/>
                <a:sym typeface="Gill Sans MT" charset="0"/>
              </a:rPr>
              <a:t>Experiments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363538" y="3684588"/>
            <a:ext cx="965200" cy="0"/>
          </a:xfrm>
          <a:prstGeom prst="line">
            <a:avLst/>
          </a:prstGeom>
          <a:noFill/>
          <a:ln w="38100" cap="flat">
            <a:solidFill>
              <a:srgbClr val="FFFFFF"/>
            </a:solidFill>
            <a:prstDash val="solid"/>
            <a:round/>
            <a:headEnd type="none" w="med" len="med"/>
            <a:tailEnd type="arrow" w="sm" len="sm"/>
          </a:ln>
          <a:effectLst>
            <a:outerShdw blurRad="38100" dist="19999" dir="5400000" algn="ctr" rotWithShape="0">
              <a:schemeClr val="bg2">
                <a:alpha val="37999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488" name="Rectangle 8"/>
          <p:cNvSpPr>
            <a:spLocks/>
          </p:cNvSpPr>
          <p:nvPr/>
        </p:nvSpPr>
        <p:spPr bwMode="auto">
          <a:xfrm>
            <a:off x="-22225" y="3684588"/>
            <a:ext cx="1751013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charset="0"/>
                <a:ea typeface="Gill Sans MT" charset="0"/>
                <a:cs typeface="Gill Sans MT" charset="0"/>
                <a:sym typeface="Gill Sans MT" charset="0"/>
              </a:rPr>
              <a:t>Light direction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- Title Slide">
  <a:themeElements>
    <a:clrScheme name="Default - 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Slide">
      <a:majorFont>
        <a:latin typeface="Gill Sans MT"/>
        <a:ea typeface="ヒラギノ角ゴ ProN W3"/>
        <a:cs typeface="ヒラギノ角ゴ ProN W3"/>
      </a:majorFont>
      <a:minorFont>
        <a:latin typeface="Gill Sans M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- 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Blank">
      <a:majorFont>
        <a:latin typeface="Gill Sans MT"/>
        <a:ea typeface="ヒラギノ角ゴ ProN W3"/>
        <a:cs typeface="ヒラギノ角ゴ ProN W3"/>
      </a:majorFont>
      <a:minorFont>
        <a:latin typeface="Gill Sans M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- 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Only">
      <a:majorFont>
        <a:latin typeface="Gill Sans MT"/>
        <a:ea typeface="ヒラギノ角ゴ ProN W3"/>
        <a:cs typeface="ヒラギノ角ゴ ProN W3"/>
      </a:majorFont>
      <a:minorFont>
        <a:latin typeface="Gill Sans M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- 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">
      <a:majorFont>
        <a:latin typeface="Gill Sans MT"/>
        <a:ea typeface="ヒラギノ角ゴ ProN W3"/>
        <a:cs typeface="ヒラギノ角ゴ ProN W3"/>
      </a:majorFont>
      <a:minorFont>
        <a:latin typeface="Gill Sans M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efault - Title and Content">
  <a:themeElements>
    <a:clrScheme name="Default - Title and Cont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">
      <a:majorFont>
        <a:latin typeface="Gill Sans MT"/>
        <a:ea typeface="ヒラギノ角ゴ ProN W3"/>
        <a:cs typeface="ヒラギノ角ゴ ProN W3"/>
      </a:majorFont>
      <a:minorFont>
        <a:latin typeface="Gill Sans M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Default - Blank">
  <a:themeElements>
    <a:clrScheme name="Default - 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Blank">
      <a:majorFont>
        <a:latin typeface="Calibri"/>
        <a:ea typeface="ヒラギノ角ゴ ProN W3"/>
        <a:cs typeface="ヒラギノ角ゴ ProN W3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Default - Title and Content">
  <a:themeElements>
    <a:clrScheme name="Default - Title and Cont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">
      <a:majorFont>
        <a:latin typeface="Gill Sans MT"/>
        <a:ea typeface="ヒラギノ角ゴ ProN W3"/>
        <a:cs typeface="ヒラギノ角ゴ ProN W3"/>
      </a:majorFont>
      <a:minorFont>
        <a:latin typeface="Gill Sans M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Default - Blank">
  <a:themeElements>
    <a:clrScheme name="Default - 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Blank">
      <a:majorFont>
        <a:latin typeface="Gill Sans MT"/>
        <a:ea typeface="ヒラギノ角ゴ ProN W3"/>
        <a:cs typeface="ヒラギノ角ゴ ProN W3"/>
      </a:majorFont>
      <a:minorFont>
        <a:latin typeface="Gill Sans M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307</Words>
  <Characters>0</Characters>
  <Application>Microsoft Office PowerPoint</Application>
  <PresentationFormat>On-screen Show (4:3)</PresentationFormat>
  <Lines>0</Lines>
  <Paragraphs>45</Paragraphs>
  <Slides>8</Slides>
  <Notes>2</Notes>
  <HiddenSlides>0</HiddenSlides>
  <MMClips>5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Default - Title Slide</vt:lpstr>
      <vt:lpstr>Default - Blank</vt:lpstr>
      <vt:lpstr>Default - Title Only</vt:lpstr>
      <vt:lpstr>Default - Title and Content</vt:lpstr>
      <vt:lpstr>Default - Title and Content</vt:lpstr>
      <vt:lpstr>Default - Blank</vt:lpstr>
      <vt:lpstr>Default - Title and Content</vt:lpstr>
      <vt:lpstr>Default - Blank</vt:lpstr>
      <vt:lpstr>Dynamics and adjustment of wave ripples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 Perron</dc:creator>
  <cp:lastModifiedBy>Mandy Sulfrian</cp:lastModifiedBy>
  <cp:revision>1</cp:revision>
  <dcterms:modified xsi:type="dcterms:W3CDTF">2012-10-25T18:43:55Z</dcterms:modified>
</cp:coreProperties>
</file>