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60" r:id="rId5"/>
    <p:sldId id="261" r:id="rId6"/>
    <p:sldId id="259"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4" d="100"/>
          <a:sy n="84" d="100"/>
        </p:scale>
        <p:origin x="-1808"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43448E-7061-3745-B3FA-DCD90FF60E4E}" type="datetimeFigureOut">
              <a:rPr lang="en-US" smtClean="0"/>
              <a:t>11/19/12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8548F6-84DB-D54C-BECE-C24E7E3B1DFB}" type="slidenum">
              <a:rPr lang="en-US" smtClean="0"/>
              <a:t>‹#›</a:t>
            </a:fld>
            <a:endParaRPr lang="en-US"/>
          </a:p>
        </p:txBody>
      </p:sp>
    </p:spTree>
    <p:extLst>
      <p:ext uri="{BB962C8B-B14F-4D97-AF65-F5344CB8AC3E}">
        <p14:creationId xmlns:p14="http://schemas.microsoft.com/office/powerpoint/2010/main" val="421399113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E8548F6-84DB-D54C-BECE-C24E7E3B1DFB}" type="slidenum">
              <a:rPr lang="en-US" smtClean="0"/>
              <a:t>7</a:t>
            </a:fld>
            <a:endParaRPr lang="en-US"/>
          </a:p>
        </p:txBody>
      </p:sp>
    </p:spTree>
    <p:extLst>
      <p:ext uri="{BB962C8B-B14F-4D97-AF65-F5344CB8AC3E}">
        <p14:creationId xmlns:p14="http://schemas.microsoft.com/office/powerpoint/2010/main" val="4264221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795412-534E-9E41-9B18-F39B57092236}" type="datetimeFigureOut">
              <a:rPr lang="en-US" smtClean="0"/>
              <a:t>11/19/12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8068D-50F4-CC4C-8C66-EE676E3EDE65}" type="slidenum">
              <a:rPr lang="en-US" smtClean="0"/>
              <a:t>‹#›</a:t>
            </a:fld>
            <a:endParaRPr lang="en-US"/>
          </a:p>
        </p:txBody>
      </p:sp>
    </p:spTree>
    <p:extLst>
      <p:ext uri="{BB962C8B-B14F-4D97-AF65-F5344CB8AC3E}">
        <p14:creationId xmlns:p14="http://schemas.microsoft.com/office/powerpoint/2010/main" val="3573649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795412-534E-9E41-9B18-F39B57092236}" type="datetimeFigureOut">
              <a:rPr lang="en-US" smtClean="0"/>
              <a:t>11/19/12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8068D-50F4-CC4C-8C66-EE676E3EDE65}" type="slidenum">
              <a:rPr lang="en-US" smtClean="0"/>
              <a:t>‹#›</a:t>
            </a:fld>
            <a:endParaRPr lang="en-US"/>
          </a:p>
        </p:txBody>
      </p:sp>
    </p:spTree>
    <p:extLst>
      <p:ext uri="{BB962C8B-B14F-4D97-AF65-F5344CB8AC3E}">
        <p14:creationId xmlns:p14="http://schemas.microsoft.com/office/powerpoint/2010/main" val="3734425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795412-534E-9E41-9B18-F39B57092236}" type="datetimeFigureOut">
              <a:rPr lang="en-US" smtClean="0"/>
              <a:t>11/19/12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8068D-50F4-CC4C-8C66-EE676E3EDE65}" type="slidenum">
              <a:rPr lang="en-US" smtClean="0"/>
              <a:t>‹#›</a:t>
            </a:fld>
            <a:endParaRPr lang="en-US"/>
          </a:p>
        </p:txBody>
      </p:sp>
    </p:spTree>
    <p:extLst>
      <p:ext uri="{BB962C8B-B14F-4D97-AF65-F5344CB8AC3E}">
        <p14:creationId xmlns:p14="http://schemas.microsoft.com/office/powerpoint/2010/main" val="69944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795412-534E-9E41-9B18-F39B57092236}" type="datetimeFigureOut">
              <a:rPr lang="en-US" smtClean="0"/>
              <a:t>11/19/12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8068D-50F4-CC4C-8C66-EE676E3EDE65}" type="slidenum">
              <a:rPr lang="en-US" smtClean="0"/>
              <a:t>‹#›</a:t>
            </a:fld>
            <a:endParaRPr lang="en-US"/>
          </a:p>
        </p:txBody>
      </p:sp>
    </p:spTree>
    <p:extLst>
      <p:ext uri="{BB962C8B-B14F-4D97-AF65-F5344CB8AC3E}">
        <p14:creationId xmlns:p14="http://schemas.microsoft.com/office/powerpoint/2010/main" val="386785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795412-534E-9E41-9B18-F39B57092236}" type="datetimeFigureOut">
              <a:rPr lang="en-US" smtClean="0"/>
              <a:t>11/19/12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8068D-50F4-CC4C-8C66-EE676E3EDE65}" type="slidenum">
              <a:rPr lang="en-US" smtClean="0"/>
              <a:t>‹#›</a:t>
            </a:fld>
            <a:endParaRPr lang="en-US"/>
          </a:p>
        </p:txBody>
      </p:sp>
    </p:spTree>
    <p:extLst>
      <p:ext uri="{BB962C8B-B14F-4D97-AF65-F5344CB8AC3E}">
        <p14:creationId xmlns:p14="http://schemas.microsoft.com/office/powerpoint/2010/main" val="3940251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795412-534E-9E41-9B18-F39B57092236}" type="datetimeFigureOut">
              <a:rPr lang="en-US" smtClean="0"/>
              <a:t>11/19/12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08068D-50F4-CC4C-8C66-EE676E3EDE65}" type="slidenum">
              <a:rPr lang="en-US" smtClean="0"/>
              <a:t>‹#›</a:t>
            </a:fld>
            <a:endParaRPr lang="en-US"/>
          </a:p>
        </p:txBody>
      </p:sp>
    </p:spTree>
    <p:extLst>
      <p:ext uri="{BB962C8B-B14F-4D97-AF65-F5344CB8AC3E}">
        <p14:creationId xmlns:p14="http://schemas.microsoft.com/office/powerpoint/2010/main" val="19445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795412-534E-9E41-9B18-F39B57092236}" type="datetimeFigureOut">
              <a:rPr lang="en-US" smtClean="0"/>
              <a:t>11/19/12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08068D-50F4-CC4C-8C66-EE676E3EDE65}" type="slidenum">
              <a:rPr lang="en-US" smtClean="0"/>
              <a:t>‹#›</a:t>
            </a:fld>
            <a:endParaRPr lang="en-US"/>
          </a:p>
        </p:txBody>
      </p:sp>
    </p:spTree>
    <p:extLst>
      <p:ext uri="{BB962C8B-B14F-4D97-AF65-F5344CB8AC3E}">
        <p14:creationId xmlns:p14="http://schemas.microsoft.com/office/powerpoint/2010/main" val="17698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795412-534E-9E41-9B18-F39B57092236}" type="datetimeFigureOut">
              <a:rPr lang="en-US" smtClean="0"/>
              <a:t>11/19/12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08068D-50F4-CC4C-8C66-EE676E3EDE65}" type="slidenum">
              <a:rPr lang="en-US" smtClean="0"/>
              <a:t>‹#›</a:t>
            </a:fld>
            <a:endParaRPr lang="en-US"/>
          </a:p>
        </p:txBody>
      </p:sp>
    </p:spTree>
    <p:extLst>
      <p:ext uri="{BB962C8B-B14F-4D97-AF65-F5344CB8AC3E}">
        <p14:creationId xmlns:p14="http://schemas.microsoft.com/office/powerpoint/2010/main" val="3901085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795412-534E-9E41-9B18-F39B57092236}" type="datetimeFigureOut">
              <a:rPr lang="en-US" smtClean="0"/>
              <a:t>11/19/12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08068D-50F4-CC4C-8C66-EE676E3EDE65}" type="slidenum">
              <a:rPr lang="en-US" smtClean="0"/>
              <a:t>‹#›</a:t>
            </a:fld>
            <a:endParaRPr lang="en-US"/>
          </a:p>
        </p:txBody>
      </p:sp>
    </p:spTree>
    <p:extLst>
      <p:ext uri="{BB962C8B-B14F-4D97-AF65-F5344CB8AC3E}">
        <p14:creationId xmlns:p14="http://schemas.microsoft.com/office/powerpoint/2010/main" val="2913045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795412-534E-9E41-9B18-F39B57092236}" type="datetimeFigureOut">
              <a:rPr lang="en-US" smtClean="0"/>
              <a:t>11/19/12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08068D-50F4-CC4C-8C66-EE676E3EDE65}" type="slidenum">
              <a:rPr lang="en-US" smtClean="0"/>
              <a:t>‹#›</a:t>
            </a:fld>
            <a:endParaRPr lang="en-US"/>
          </a:p>
        </p:txBody>
      </p:sp>
    </p:spTree>
    <p:extLst>
      <p:ext uri="{BB962C8B-B14F-4D97-AF65-F5344CB8AC3E}">
        <p14:creationId xmlns:p14="http://schemas.microsoft.com/office/powerpoint/2010/main" val="4198018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795412-534E-9E41-9B18-F39B57092236}" type="datetimeFigureOut">
              <a:rPr lang="en-US" smtClean="0"/>
              <a:t>11/19/12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08068D-50F4-CC4C-8C66-EE676E3EDE65}" type="slidenum">
              <a:rPr lang="en-US" smtClean="0"/>
              <a:t>‹#›</a:t>
            </a:fld>
            <a:endParaRPr lang="en-US"/>
          </a:p>
        </p:txBody>
      </p:sp>
    </p:spTree>
    <p:extLst>
      <p:ext uri="{BB962C8B-B14F-4D97-AF65-F5344CB8AC3E}">
        <p14:creationId xmlns:p14="http://schemas.microsoft.com/office/powerpoint/2010/main" val="13680015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795412-534E-9E41-9B18-F39B57092236}" type="datetimeFigureOut">
              <a:rPr lang="en-US" smtClean="0"/>
              <a:t>11/19/12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08068D-50F4-CC4C-8C66-EE676E3EDE65}" type="slidenum">
              <a:rPr lang="en-US" smtClean="0"/>
              <a:t>‹#›</a:t>
            </a:fld>
            <a:endParaRPr lang="en-US"/>
          </a:p>
        </p:txBody>
      </p:sp>
    </p:spTree>
    <p:extLst>
      <p:ext uri="{BB962C8B-B14F-4D97-AF65-F5344CB8AC3E}">
        <p14:creationId xmlns:p14="http://schemas.microsoft.com/office/powerpoint/2010/main" val="887710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jamestreat.files.wordpress.com/2012/10/tchapter3.pdf" TargetMode="External"/><Relationship Id="rId4" Type="http://schemas.openxmlformats.org/officeDocument/2006/relationships/hyperlink" Target="http://jamestreat.files.wordpress.com/2012/10/bpart3.pdf" TargetMode="External"/><Relationship Id="rId5" Type="http://schemas.openxmlformats.org/officeDocument/2006/relationships/hyperlink" Target="http://en.wikipedia.org/wiki/Liberation_theology" TargetMode="External"/><Relationship Id="rId1" Type="http://schemas.openxmlformats.org/officeDocument/2006/relationships/slideLayout" Target="../slideLayouts/slideLayout2.xml"/><Relationship Id="rId2" Type="http://schemas.openxmlformats.org/officeDocument/2006/relationships/hyperlink" Target="http://muse.jhu.edu/journals/journal_of_feminist_studies_in_religion/v022/22.2smith.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2"/>
            <a:ext cx="7772400" cy="1470025"/>
          </a:xfrm>
        </p:spPr>
        <p:txBody>
          <a:bodyPr/>
          <a:lstStyle/>
          <a:p>
            <a:r>
              <a:rPr lang="en-US" dirty="0" smtClean="0"/>
              <a:t>Identity, Oppression and Resistance</a:t>
            </a:r>
            <a:endParaRPr lang="en-US" dirty="0"/>
          </a:p>
        </p:txBody>
      </p:sp>
      <p:sp>
        <p:nvSpPr>
          <p:cNvPr id="3" name="Subtitle 2"/>
          <p:cNvSpPr>
            <a:spLocks noGrp="1"/>
          </p:cNvSpPr>
          <p:nvPr>
            <p:ph type="subTitle" idx="1"/>
          </p:nvPr>
        </p:nvSpPr>
        <p:spPr>
          <a:xfrm>
            <a:off x="1371600" y="3321723"/>
            <a:ext cx="6400800" cy="1752600"/>
          </a:xfrm>
        </p:spPr>
        <p:txBody>
          <a:bodyPr>
            <a:normAutofit fontScale="77500" lnSpcReduction="20000"/>
          </a:bodyPr>
          <a:lstStyle/>
          <a:p>
            <a:r>
              <a:rPr lang="en-US" sz="2800" dirty="0" smtClean="0">
                <a:solidFill>
                  <a:schemeClr val="tx1"/>
                </a:solidFill>
              </a:rPr>
              <a:t>The role of spirituality in the Native struggle to exist</a:t>
            </a:r>
          </a:p>
          <a:p>
            <a:endParaRPr lang="en-US" sz="2800" dirty="0">
              <a:solidFill>
                <a:schemeClr val="tx1"/>
              </a:solidFill>
            </a:endParaRPr>
          </a:p>
          <a:p>
            <a:endParaRPr lang="en-US" sz="2800" dirty="0" smtClean="0">
              <a:solidFill>
                <a:schemeClr val="tx1"/>
              </a:solidFill>
            </a:endParaRPr>
          </a:p>
          <a:p>
            <a:r>
              <a:rPr lang="en-US" sz="2800" dirty="0" smtClean="0">
                <a:solidFill>
                  <a:schemeClr val="tx1"/>
                </a:solidFill>
              </a:rPr>
              <a:t>By Sam Seiniger</a:t>
            </a:r>
            <a:endParaRPr lang="en-US" sz="2800" dirty="0">
              <a:solidFill>
                <a:schemeClr val="tx1"/>
              </a:solidFill>
            </a:endParaRPr>
          </a:p>
        </p:txBody>
      </p:sp>
    </p:spTree>
    <p:extLst>
      <p:ext uri="{BB962C8B-B14F-4D97-AF65-F5344CB8AC3E}">
        <p14:creationId xmlns:p14="http://schemas.microsoft.com/office/powerpoint/2010/main" val="195426399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44055" cy="876974"/>
          </a:xfrm>
        </p:spPr>
        <p:txBody>
          <a:bodyPr/>
          <a:lstStyle/>
          <a:p>
            <a:endParaRPr lang="en-US" dirty="0"/>
          </a:p>
        </p:txBody>
      </p:sp>
      <p:sp>
        <p:nvSpPr>
          <p:cNvPr id="3" name="Content Placeholder 2"/>
          <p:cNvSpPr>
            <a:spLocks noGrp="1"/>
          </p:cNvSpPr>
          <p:nvPr>
            <p:ph idx="1"/>
          </p:nvPr>
        </p:nvSpPr>
        <p:spPr>
          <a:xfrm>
            <a:off x="457200" y="1151612"/>
            <a:ext cx="8229600" cy="4525963"/>
          </a:xfrm>
        </p:spPr>
        <p:txBody>
          <a:bodyPr/>
          <a:lstStyle/>
          <a:p>
            <a:r>
              <a:rPr lang="en-US" dirty="0" smtClean="0"/>
              <a:t>“An American Indian theology coupled with an American Indian Reading of the gospel might provide the theological imagination to generate a more immediate and attainable vision of a just and peaceful world.”</a:t>
            </a:r>
          </a:p>
          <a:p>
            <a:r>
              <a:rPr lang="en-US" dirty="0" smtClean="0"/>
              <a:t>“Dream or imagine the world into existence, just as Spider Woman thought the world into existence in the act of creation.”</a:t>
            </a:r>
            <a:endParaRPr lang="en-US" dirty="0"/>
          </a:p>
        </p:txBody>
      </p:sp>
    </p:spTree>
    <p:extLst>
      <p:ext uri="{BB962C8B-B14F-4D97-AF65-F5344CB8AC3E}">
        <p14:creationId xmlns:p14="http://schemas.microsoft.com/office/powerpoint/2010/main" val="3940870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Bibliography</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smtClean="0"/>
              <a:t>Tinkler</a:t>
            </a:r>
            <a:r>
              <a:rPr lang="en-US" dirty="0" smtClean="0"/>
              <a:t>, George. “Spirit and Resistance.” 2004. </a:t>
            </a:r>
            <a:r>
              <a:rPr lang="en-US" dirty="0" err="1" smtClean="0"/>
              <a:t>Augsberg</a:t>
            </a:r>
            <a:r>
              <a:rPr lang="en-US" dirty="0" smtClean="0"/>
              <a:t> Fortress. Minneapolis, MN.</a:t>
            </a:r>
          </a:p>
          <a:p>
            <a:r>
              <a:rPr lang="en-US" dirty="0" err="1" smtClean="0"/>
              <a:t>Deloria</a:t>
            </a:r>
            <a:r>
              <a:rPr lang="en-US" dirty="0" smtClean="0"/>
              <a:t>, Vine Jr. God is Red. 2003. Fulcrum Publishing. Golden, CO.</a:t>
            </a:r>
          </a:p>
          <a:p>
            <a:r>
              <a:rPr lang="en-US" dirty="0" smtClean="0"/>
              <a:t>Smith, Andrea. Dismantling the Master's Tools with the Master's House: Native Feminist Liberation Theologies. 2005. </a:t>
            </a:r>
            <a:r>
              <a:rPr lang="en-US" dirty="0" smtClean="0">
                <a:hlinkClick r:id="rId2"/>
              </a:rPr>
              <a:t>http://muse.jhu.edu/journals/journal_of_feminist_studies_in_religion/v022/22.2smith.html</a:t>
            </a:r>
            <a:endParaRPr lang="en-US" dirty="0" smtClean="0"/>
          </a:p>
          <a:p>
            <a:r>
              <a:rPr lang="en-US" dirty="0" smtClean="0">
                <a:hlinkClick r:id="rId3"/>
              </a:rPr>
              <a:t>http://jamestreat.files.wordpress.com/2012/10/tchapter3.pdf</a:t>
            </a:r>
            <a:endParaRPr lang="en-US" dirty="0" smtClean="0"/>
          </a:p>
          <a:p>
            <a:r>
              <a:rPr lang="en-US" dirty="0" smtClean="0">
                <a:hlinkClick r:id="rId4"/>
              </a:rPr>
              <a:t>http://jamestreat.files.wordpress.com/2012/10/bpart3.pdf</a:t>
            </a:r>
            <a:endParaRPr lang="en-US" dirty="0" smtClean="0"/>
          </a:p>
          <a:p>
            <a:r>
              <a:rPr lang="en-US" dirty="0" smtClean="0">
                <a:hlinkClick r:id="rId5"/>
              </a:rPr>
              <a:t>http://en.wikipedia.org/wiki/Liberation_theology#Related_movements</a:t>
            </a:r>
            <a:endParaRPr lang="en-US" dirty="0" smtClean="0"/>
          </a:p>
          <a:p>
            <a:r>
              <a:rPr lang="en-US" dirty="0" smtClean="0"/>
              <a:t>Photos from Laura Sullivan</a:t>
            </a:r>
          </a:p>
          <a:p>
            <a:endParaRPr lang="en-US" dirty="0" smtClean="0"/>
          </a:p>
          <a:p>
            <a:endParaRPr lang="en-US" dirty="0"/>
          </a:p>
        </p:txBody>
      </p:sp>
    </p:spTree>
    <p:extLst>
      <p:ext uri="{BB962C8B-B14F-4D97-AF65-F5344CB8AC3E}">
        <p14:creationId xmlns:p14="http://schemas.microsoft.com/office/powerpoint/2010/main" val="189533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Liberation Theology</a:t>
            </a:r>
            <a:endParaRPr lang="en-US" dirty="0"/>
          </a:p>
        </p:txBody>
      </p:sp>
      <p:sp>
        <p:nvSpPr>
          <p:cNvPr id="3" name="Content Placeholder 2"/>
          <p:cNvSpPr>
            <a:spLocks noGrp="1"/>
          </p:cNvSpPr>
          <p:nvPr>
            <p:ph idx="1"/>
          </p:nvPr>
        </p:nvSpPr>
        <p:spPr/>
        <p:txBody>
          <a:bodyPr/>
          <a:lstStyle/>
          <a:p>
            <a:r>
              <a:rPr lang="en-US" dirty="0" smtClean="0"/>
              <a:t>Interpret teachings of Jesus in terms of liberation from unjust systems:</a:t>
            </a:r>
          </a:p>
          <a:p>
            <a:pPr lvl="1"/>
            <a:r>
              <a:rPr lang="en-US" dirty="0" smtClean="0"/>
              <a:t>Political</a:t>
            </a:r>
          </a:p>
          <a:p>
            <a:pPr lvl="1"/>
            <a:r>
              <a:rPr lang="en-US" dirty="0" smtClean="0"/>
              <a:t>Economic</a:t>
            </a:r>
          </a:p>
          <a:p>
            <a:pPr lvl="1"/>
            <a:r>
              <a:rPr lang="en-US" dirty="0" smtClean="0"/>
              <a:t>Social</a:t>
            </a:r>
            <a:endParaRPr lang="en-US" dirty="0"/>
          </a:p>
          <a:p>
            <a:r>
              <a:rPr lang="en-US" dirty="0" smtClean="0"/>
              <a:t>Clear application to American Indian Christians</a:t>
            </a:r>
          </a:p>
          <a:p>
            <a:r>
              <a:rPr lang="en-US" dirty="0" smtClean="0"/>
              <a:t>Model for IRT use in struggle</a:t>
            </a:r>
          </a:p>
        </p:txBody>
      </p:sp>
    </p:spTree>
    <p:extLst>
      <p:ext uri="{BB962C8B-B14F-4D97-AF65-F5344CB8AC3E}">
        <p14:creationId xmlns:p14="http://schemas.microsoft.com/office/powerpoint/2010/main" val="167109090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Deloria’s</a:t>
            </a:r>
            <a:r>
              <a:rPr lang="en-US" dirty="0" smtClean="0"/>
              <a:t> Critique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Western Intellectual Tradition</a:t>
            </a:r>
          </a:p>
          <a:p>
            <a:pPr lvl="1"/>
            <a:r>
              <a:rPr lang="en-US" dirty="0" smtClean="0"/>
              <a:t>Space and Time</a:t>
            </a:r>
          </a:p>
          <a:p>
            <a:r>
              <a:rPr lang="en-US" dirty="0" smtClean="0"/>
              <a:t>European Cultural Tradition</a:t>
            </a:r>
          </a:p>
          <a:p>
            <a:pPr lvl="1"/>
            <a:r>
              <a:rPr lang="en-US" dirty="0" smtClean="0"/>
              <a:t>Institutions and Spirit</a:t>
            </a:r>
          </a:p>
          <a:p>
            <a:r>
              <a:rPr lang="en-US" dirty="0" smtClean="0"/>
              <a:t>Christian Religious Tradition</a:t>
            </a:r>
          </a:p>
          <a:p>
            <a:pPr lvl="1"/>
            <a:r>
              <a:rPr lang="en-US" dirty="0" smtClean="0"/>
              <a:t>Legal and experiential language: “ When legal and political words are used to describe religious… doctrines the natural tendency when you face a reluctant audience is to revert to legal and political force to get you views accepted” </a:t>
            </a:r>
          </a:p>
        </p:txBody>
      </p:sp>
    </p:spTree>
    <p:extLst>
      <p:ext uri="{BB962C8B-B14F-4D97-AF65-F5344CB8AC3E}">
        <p14:creationId xmlns:p14="http://schemas.microsoft.com/office/powerpoint/2010/main" val="173522556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Deloria</a:t>
            </a:r>
            <a:r>
              <a:rPr lang="en-US" dirty="0" smtClean="0"/>
              <a:t> Continued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Problem with the Exodus</a:t>
            </a:r>
          </a:p>
          <a:p>
            <a:r>
              <a:rPr lang="en-US" dirty="0" smtClean="0"/>
              <a:t>Leaves IRT behind</a:t>
            </a:r>
          </a:p>
          <a:p>
            <a:pPr lvl="1"/>
            <a:r>
              <a:rPr lang="en-US" dirty="0" smtClean="0"/>
              <a:t>Liberation IRT doesn’t make sense</a:t>
            </a:r>
          </a:p>
          <a:p>
            <a:pPr lvl="1"/>
            <a:r>
              <a:rPr lang="en-US" dirty="0" smtClean="0"/>
              <a:t>Indians as a poor culture ignores Indians as Indians</a:t>
            </a:r>
          </a:p>
          <a:p>
            <a:r>
              <a:rPr lang="en-US" dirty="0" smtClean="0"/>
              <a:t>Problematic framework</a:t>
            </a:r>
          </a:p>
          <a:p>
            <a:pPr lvl="1"/>
            <a:r>
              <a:rPr lang="en-US" dirty="0" smtClean="0"/>
              <a:t>“by </a:t>
            </a:r>
            <a:r>
              <a:rPr lang="en-US" dirty="0"/>
              <a:t>conceptualizing ourselves as oppressed peoples who are to be delivered at all costs, we necessarily become complicit in oppressing those who stand in the way of our </a:t>
            </a:r>
            <a:r>
              <a:rPr lang="en-US" dirty="0" smtClean="0"/>
              <a:t>deliverance” - </a:t>
            </a:r>
            <a:r>
              <a:rPr lang="en-US" dirty="0" err="1" smtClean="0"/>
              <a:t>Tinkler</a:t>
            </a:r>
            <a:endParaRPr lang="en-US" dirty="0" smtClean="0"/>
          </a:p>
          <a:p>
            <a:r>
              <a:rPr lang="en-US" dirty="0" smtClean="0"/>
              <a:t>“It is only through ideological suspicion that the sources of worldview and value systems can be unmasked and judged, on the basis of justice, for their relative worth.” - </a:t>
            </a:r>
            <a:r>
              <a:rPr lang="en-US" dirty="0" err="1" smtClean="0"/>
              <a:t>Deloria</a:t>
            </a:r>
            <a:endParaRPr lang="en-US" dirty="0" smtClean="0"/>
          </a:p>
        </p:txBody>
      </p:sp>
    </p:spTree>
    <p:extLst>
      <p:ext uri="{BB962C8B-B14F-4D97-AF65-F5344CB8AC3E}">
        <p14:creationId xmlns:p14="http://schemas.microsoft.com/office/powerpoint/2010/main" val="193676903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Decolonization Theory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Equality vs. Liberation</a:t>
            </a:r>
          </a:p>
          <a:p>
            <a:r>
              <a:rPr lang="en-US" dirty="0" smtClean="0"/>
              <a:t>Belief not as means but as goal</a:t>
            </a:r>
          </a:p>
          <a:p>
            <a:r>
              <a:rPr lang="en-US" dirty="0" smtClean="0"/>
              <a:t>Focus on creation</a:t>
            </a:r>
          </a:p>
          <a:p>
            <a:r>
              <a:rPr lang="en-US" dirty="0" smtClean="0"/>
              <a:t>Spatial vs. Temporal</a:t>
            </a:r>
          </a:p>
          <a:p>
            <a:pPr lvl="1"/>
            <a:r>
              <a:rPr lang="en-US" dirty="0" smtClean="0"/>
              <a:t>De-emphasize “progress”</a:t>
            </a:r>
          </a:p>
          <a:p>
            <a:pPr lvl="2"/>
            <a:r>
              <a:rPr lang="en-US" dirty="0" smtClean="0"/>
              <a:t>Development </a:t>
            </a:r>
          </a:p>
          <a:p>
            <a:pPr lvl="2"/>
            <a:r>
              <a:rPr lang="en-US" dirty="0" smtClean="0"/>
              <a:t>Individual rights</a:t>
            </a:r>
          </a:p>
          <a:p>
            <a:r>
              <a:rPr lang="en-US" dirty="0" smtClean="0"/>
              <a:t>Return vs. Reinvention of Religion</a:t>
            </a:r>
          </a:p>
          <a:p>
            <a:r>
              <a:rPr lang="en-US" dirty="0" smtClean="0"/>
              <a:t>Appreciation of culture and identity</a:t>
            </a:r>
          </a:p>
          <a:p>
            <a:pPr lvl="1"/>
            <a:r>
              <a:rPr lang="en-US" dirty="0" smtClean="0"/>
              <a:t>“Reducing our identity as discrete nations to that of a generic, feckless socioeconomic class imposes upon us a particular culture of poverty.” - </a:t>
            </a:r>
            <a:r>
              <a:rPr lang="en-US" dirty="0" err="1" smtClean="0"/>
              <a:t>Deloria</a:t>
            </a:r>
            <a:endParaRPr lang="en-US" dirty="0"/>
          </a:p>
        </p:txBody>
      </p:sp>
    </p:spTree>
    <p:extLst>
      <p:ext uri="{BB962C8B-B14F-4D97-AF65-F5344CB8AC3E}">
        <p14:creationId xmlns:p14="http://schemas.microsoft.com/office/powerpoint/2010/main" val="2454437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American Indian Identity</a:t>
            </a:r>
            <a:endParaRPr lang="en-US" dirty="0"/>
          </a:p>
        </p:txBody>
      </p:sp>
      <p:sp>
        <p:nvSpPr>
          <p:cNvPr id="3" name="Content Placeholder 2"/>
          <p:cNvSpPr>
            <a:spLocks noGrp="1"/>
          </p:cNvSpPr>
          <p:nvPr>
            <p:ph idx="1"/>
          </p:nvPr>
        </p:nvSpPr>
        <p:spPr>
          <a:xfrm>
            <a:off x="457200" y="1600200"/>
            <a:ext cx="8229600" cy="4927600"/>
          </a:xfrm>
        </p:spPr>
        <p:txBody>
          <a:bodyPr>
            <a:normAutofit fontScale="70000" lnSpcReduction="20000"/>
          </a:bodyPr>
          <a:lstStyle/>
          <a:p>
            <a:r>
              <a:rPr lang="en-US" dirty="0" smtClean="0"/>
              <a:t>Inseparable from Religion</a:t>
            </a:r>
          </a:p>
          <a:p>
            <a:r>
              <a:rPr lang="en-US" dirty="0" smtClean="0"/>
              <a:t>Survival of culture is the one success of resistance</a:t>
            </a:r>
          </a:p>
          <a:p>
            <a:pPr lvl="1"/>
            <a:r>
              <a:rPr lang="en-US" dirty="0" smtClean="0"/>
              <a:t>“The perseverance of these ceremonial forms and of Indian cultures in general in the face of such intense repression and oppression is itself a testament to the tenacity of Indian peoples and their ongoing commitment to resistance and struggle.” - </a:t>
            </a:r>
            <a:r>
              <a:rPr lang="en-US" dirty="0" err="1" smtClean="0"/>
              <a:t>Tinkler</a:t>
            </a:r>
            <a:endParaRPr lang="en-US" dirty="0" smtClean="0"/>
          </a:p>
          <a:p>
            <a:r>
              <a:rPr lang="en-US" dirty="0" smtClean="0"/>
              <a:t>BIA, Nazi Germany, and Apartheid</a:t>
            </a:r>
          </a:p>
          <a:p>
            <a:r>
              <a:rPr lang="en-US" dirty="0" smtClean="0"/>
              <a:t>Being destroyed as final act of genocide</a:t>
            </a:r>
          </a:p>
          <a:p>
            <a:pPr lvl="1"/>
            <a:r>
              <a:rPr lang="en-US" dirty="0" smtClean="0"/>
              <a:t>“Even as we seek new ways to embrace ourselves as Indian communities, the colonizer has found new ways to impede Indian healing and to steal away what is left of Indian identity, cultural values, and traditional life-ways.” - </a:t>
            </a:r>
            <a:r>
              <a:rPr lang="en-US" dirty="0" err="1" smtClean="0"/>
              <a:t>Tinkler</a:t>
            </a:r>
            <a:endParaRPr lang="en-US" dirty="0" smtClean="0"/>
          </a:p>
          <a:p>
            <a:r>
              <a:rPr lang="en-US" dirty="0" smtClean="0"/>
              <a:t>Key to continued resistance and eventual equality</a:t>
            </a:r>
          </a:p>
          <a:p>
            <a:pPr lvl="1"/>
            <a:r>
              <a:rPr lang="en-US" dirty="0" smtClean="0"/>
              <a:t>“[ceremonies] have become symbolic of our continuing cultural resistance to the colonizer at religious, social, and political levels.” - </a:t>
            </a:r>
            <a:r>
              <a:rPr lang="en-US" dirty="0" err="1" smtClean="0"/>
              <a:t>Tinkler</a:t>
            </a:r>
            <a:endParaRPr lang="en-US" dirty="0" smtClean="0"/>
          </a:p>
          <a:p>
            <a:pPr marL="457200" lvl="1" indent="0">
              <a:buNone/>
            </a:pPr>
            <a:endParaRPr lang="en-US" dirty="0" smtClean="0"/>
          </a:p>
        </p:txBody>
      </p:sp>
    </p:spTree>
    <p:extLst>
      <p:ext uri="{BB962C8B-B14F-4D97-AF65-F5344CB8AC3E}">
        <p14:creationId xmlns:p14="http://schemas.microsoft.com/office/powerpoint/2010/main" val="2851620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Role</a:t>
            </a:r>
            <a:endParaRPr lang="en-US" dirty="0"/>
          </a:p>
        </p:txBody>
      </p:sp>
      <p:sp>
        <p:nvSpPr>
          <p:cNvPr id="3" name="Content Placeholder 2"/>
          <p:cNvSpPr>
            <a:spLocks noGrp="1"/>
          </p:cNvSpPr>
          <p:nvPr>
            <p:ph idx="1"/>
          </p:nvPr>
        </p:nvSpPr>
        <p:spPr>
          <a:xfrm>
            <a:off x="457200" y="1600200"/>
            <a:ext cx="3546006" cy="4525963"/>
          </a:xfrm>
        </p:spPr>
        <p:txBody>
          <a:bodyPr>
            <a:normAutofit fontScale="70000" lnSpcReduction="20000"/>
          </a:bodyPr>
          <a:lstStyle/>
          <a:p>
            <a:r>
              <a:rPr lang="en-US" dirty="0" smtClean="0"/>
              <a:t>Appreciation and continuation of tradition</a:t>
            </a:r>
          </a:p>
          <a:p>
            <a:r>
              <a:rPr lang="en-US" dirty="0" smtClean="0"/>
              <a:t>Deferred reciprocity</a:t>
            </a:r>
          </a:p>
          <a:p>
            <a:r>
              <a:rPr lang="en-US" dirty="0" smtClean="0"/>
              <a:t>Our goals – “euro-</a:t>
            </a:r>
            <a:r>
              <a:rPr lang="en-US" dirty="0" err="1" smtClean="0"/>
              <a:t>american</a:t>
            </a:r>
            <a:r>
              <a:rPr lang="en-US" dirty="0" smtClean="0"/>
              <a:t> desires for the exotic other of </a:t>
            </a:r>
            <a:r>
              <a:rPr lang="en-US" dirty="0" err="1" smtClean="0"/>
              <a:t>Indianness</a:t>
            </a:r>
            <a:r>
              <a:rPr lang="en-US" dirty="0" smtClean="0"/>
              <a:t> as as a … spiritual delectable, the other characterized by Indian poverty and need.” - </a:t>
            </a:r>
            <a:r>
              <a:rPr lang="en-US" dirty="0" err="1" smtClean="0"/>
              <a:t>Tinkler</a:t>
            </a:r>
            <a:endParaRPr lang="en-US" dirty="0" smtClean="0"/>
          </a:p>
          <a:p>
            <a:pPr lvl="1"/>
            <a:r>
              <a:rPr lang="en-US" dirty="0" smtClean="0"/>
              <a:t>Social science as the hobby of the wealthy</a:t>
            </a:r>
          </a:p>
          <a:p>
            <a:r>
              <a:rPr lang="en-US" dirty="0" smtClean="0"/>
              <a:t>Colonial tone of academia </a:t>
            </a:r>
          </a:p>
          <a:p>
            <a:r>
              <a:rPr lang="en-US" dirty="0" smtClean="0"/>
              <a:t>White privilege</a:t>
            </a:r>
            <a:endParaRPr lang="en-US" dirty="0"/>
          </a:p>
        </p:txBody>
      </p:sp>
      <p:pic>
        <p:nvPicPr>
          <p:cNvPr id="4" name="Picture 3"/>
          <p:cNvPicPr>
            <a:picLocks noChangeAspect="1"/>
          </p:cNvPicPr>
          <p:nvPr/>
        </p:nvPicPr>
        <p:blipFill>
          <a:blip r:embed="rId3"/>
          <a:stretch>
            <a:fillRect/>
          </a:stretch>
        </p:blipFill>
        <p:spPr>
          <a:xfrm>
            <a:off x="4003206" y="1832451"/>
            <a:ext cx="4799117" cy="3591839"/>
          </a:xfrm>
          <a:prstGeom prst="rect">
            <a:avLst/>
          </a:prstGeom>
        </p:spPr>
      </p:pic>
    </p:spTree>
    <p:extLst>
      <p:ext uri="{BB962C8B-B14F-4D97-AF65-F5344CB8AC3E}">
        <p14:creationId xmlns:p14="http://schemas.microsoft.com/office/powerpoint/2010/main" val="2488844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Role </a:t>
            </a:r>
            <a:endParaRPr lang="en-US" dirty="0"/>
          </a:p>
        </p:txBody>
      </p:sp>
      <p:sp>
        <p:nvSpPr>
          <p:cNvPr id="3" name="Content Placeholder 2"/>
          <p:cNvSpPr>
            <a:spLocks noGrp="1"/>
          </p:cNvSpPr>
          <p:nvPr>
            <p:ph idx="1"/>
          </p:nvPr>
        </p:nvSpPr>
        <p:spPr/>
        <p:txBody>
          <a:bodyPr>
            <a:noAutofit/>
          </a:bodyPr>
          <a:lstStyle/>
          <a:p>
            <a:r>
              <a:rPr lang="en-US" sz="1600" dirty="0" smtClean="0"/>
              <a:t>Theft of culture</a:t>
            </a:r>
          </a:p>
          <a:p>
            <a:pPr lvl="1"/>
            <a:r>
              <a:rPr lang="en-US" sz="1600" dirty="0" smtClean="0"/>
              <a:t>“New Agers, to this extent, are finally much more effective in destroying Indian cultural values than several generations of missionaries and government functionaries.” - </a:t>
            </a:r>
            <a:r>
              <a:rPr lang="en-US" sz="1600" dirty="0" err="1" smtClean="0"/>
              <a:t>Tinkler</a:t>
            </a:r>
            <a:endParaRPr lang="en-US" sz="1600" dirty="0" smtClean="0"/>
          </a:p>
          <a:p>
            <a:pPr lvl="1"/>
            <a:r>
              <a:rPr lang="en-US" sz="1600" dirty="0" smtClean="0"/>
              <a:t>Violent abuse victims</a:t>
            </a:r>
          </a:p>
          <a:p>
            <a:pPr lvl="1"/>
            <a:r>
              <a:rPr lang="en-US" sz="1600" dirty="0" smtClean="0"/>
              <a:t>Individualism vs. Collectivism</a:t>
            </a:r>
          </a:p>
          <a:p>
            <a:pPr lvl="1"/>
            <a:r>
              <a:rPr lang="en-US" sz="1600" dirty="0" smtClean="0"/>
              <a:t>Contamination of ceremony and morality “Whites actually introduce the insidious and wicked virus of individualism and ego… into the Indian context” - </a:t>
            </a:r>
            <a:r>
              <a:rPr lang="en-US" sz="1600" dirty="0" err="1" smtClean="0"/>
              <a:t>Tinkler</a:t>
            </a:r>
            <a:endParaRPr lang="en-US" sz="1600" dirty="0" smtClean="0"/>
          </a:p>
          <a:p>
            <a:pPr lvl="1"/>
            <a:r>
              <a:rPr lang="en-US" sz="1600" dirty="0" smtClean="0"/>
              <a:t>Commodification</a:t>
            </a:r>
          </a:p>
          <a:p>
            <a:r>
              <a:rPr lang="en-US" sz="1600" dirty="0" smtClean="0"/>
              <a:t>Unity</a:t>
            </a:r>
          </a:p>
          <a:p>
            <a:pPr lvl="1"/>
            <a:r>
              <a:rPr lang="en-US" sz="1600" dirty="0" smtClean="0"/>
              <a:t>“if I envision myself as a vital part of a community – indeed, as part of many communities – it becomes much more difficult for me to act in ways that destroy any community” - </a:t>
            </a:r>
            <a:r>
              <a:rPr lang="en-US" sz="1600" dirty="0" err="1" smtClean="0"/>
              <a:t>Tinkler</a:t>
            </a:r>
            <a:endParaRPr lang="en-US" sz="1600" dirty="0" smtClean="0"/>
          </a:p>
          <a:p>
            <a:pPr lvl="1"/>
            <a:r>
              <a:rPr lang="en-US" sz="1600" dirty="0" smtClean="0"/>
              <a:t>“</a:t>
            </a:r>
            <a:r>
              <a:rPr lang="en-US" sz="1600" dirty="0"/>
              <a:t>How can small communities tied in a thousand ways to the capitalist market system break out without a thorough social, economic and political revolution within the whole country</a:t>
            </a:r>
            <a:r>
              <a:rPr lang="en-US" sz="1600" dirty="0" smtClean="0"/>
              <a:t>? </a:t>
            </a:r>
            <a:r>
              <a:rPr lang="en-US" sz="1600" dirty="0"/>
              <a:t>If a revolution is necessary, then it would seem wise for Native scholars and activists to use any tool that might be helpful in changing </a:t>
            </a:r>
            <a:r>
              <a:rPr lang="en-US" sz="1600" dirty="0" smtClean="0"/>
              <a:t>society” - Smith</a:t>
            </a:r>
            <a:endParaRPr lang="en-US" sz="1600" dirty="0"/>
          </a:p>
        </p:txBody>
      </p:sp>
    </p:spTree>
    <p:extLst>
      <p:ext uri="{BB962C8B-B14F-4D97-AF65-F5344CB8AC3E}">
        <p14:creationId xmlns:p14="http://schemas.microsoft.com/office/powerpoint/2010/main" val="1324398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a:xfrm>
            <a:off x="457200" y="1600200"/>
            <a:ext cx="3632247" cy="4525963"/>
          </a:xfrm>
        </p:spPr>
        <p:txBody>
          <a:bodyPr>
            <a:normAutofit fontScale="92500"/>
          </a:bodyPr>
          <a:lstStyle/>
          <a:p>
            <a:r>
              <a:rPr lang="en-US" dirty="0" smtClean="0"/>
              <a:t>Welfare benefits</a:t>
            </a:r>
          </a:p>
          <a:p>
            <a:r>
              <a:rPr lang="en-US" dirty="0" smtClean="0"/>
              <a:t>Indian classification</a:t>
            </a:r>
          </a:p>
          <a:p>
            <a:r>
              <a:rPr lang="en-US" dirty="0" smtClean="0"/>
              <a:t>Aid and </a:t>
            </a:r>
            <a:r>
              <a:rPr lang="en-US" dirty="0"/>
              <a:t>v</a:t>
            </a:r>
            <a:r>
              <a:rPr lang="en-US" dirty="0" smtClean="0"/>
              <a:t>olunteer </a:t>
            </a:r>
            <a:r>
              <a:rPr lang="en-US" dirty="0"/>
              <a:t>w</a:t>
            </a:r>
            <a:r>
              <a:rPr lang="en-US" dirty="0" smtClean="0"/>
              <a:t>ork</a:t>
            </a:r>
          </a:p>
          <a:p>
            <a:r>
              <a:rPr lang="en-US" dirty="0" smtClean="0"/>
              <a:t>Education</a:t>
            </a:r>
          </a:p>
          <a:p>
            <a:r>
              <a:rPr lang="en-US" dirty="0" smtClean="0"/>
              <a:t>Urbanization</a:t>
            </a:r>
          </a:p>
          <a:p>
            <a:r>
              <a:rPr lang="en-US" dirty="0" smtClean="0"/>
              <a:t>Media portrayal</a:t>
            </a:r>
          </a:p>
          <a:p>
            <a:r>
              <a:rPr lang="en-US" dirty="0" smtClean="0"/>
              <a:t>Academia</a:t>
            </a:r>
          </a:p>
          <a:p>
            <a:endParaRPr lang="en-US" dirty="0" smtClean="0"/>
          </a:p>
          <a:p>
            <a:pPr marL="0" indent="0">
              <a:buNone/>
            </a:pPr>
            <a:endParaRPr lang="en-US" dirty="0"/>
          </a:p>
        </p:txBody>
      </p:sp>
      <p:pic>
        <p:nvPicPr>
          <p:cNvPr id="4" name="Picture 3"/>
          <p:cNvPicPr>
            <a:picLocks noChangeAspect="1"/>
          </p:cNvPicPr>
          <p:nvPr/>
        </p:nvPicPr>
        <p:blipFill rotWithShape="1">
          <a:blip r:embed="rId2"/>
          <a:srcRect l="31067" t="61547" r="29500" b="-1"/>
          <a:stretch/>
        </p:blipFill>
        <p:spPr>
          <a:xfrm>
            <a:off x="3886890" y="2129338"/>
            <a:ext cx="4799910" cy="3549442"/>
          </a:xfrm>
          <a:prstGeom prst="rect">
            <a:avLst/>
          </a:prstGeom>
        </p:spPr>
      </p:pic>
    </p:spTree>
    <p:extLst>
      <p:ext uri="{BB962C8B-B14F-4D97-AF65-F5344CB8AC3E}">
        <p14:creationId xmlns:p14="http://schemas.microsoft.com/office/powerpoint/2010/main" val="8881728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393</TotalTime>
  <Words>834</Words>
  <Application>Microsoft Macintosh PowerPoint</Application>
  <PresentationFormat>On-screen Show (4:3)</PresentationFormat>
  <Paragraphs>83</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Identity, Oppression and Resistance</vt:lpstr>
      <vt:lpstr>Liberation Theology</vt:lpstr>
      <vt:lpstr>Deloria’s Critique</vt:lpstr>
      <vt:lpstr>Deloria Continued</vt:lpstr>
      <vt:lpstr>Decolonization Theory</vt:lpstr>
      <vt:lpstr>American Indian Identity</vt:lpstr>
      <vt:lpstr>Our Role</vt:lpstr>
      <vt:lpstr>Our Role </vt:lpstr>
      <vt:lpstr>Implications</vt:lpstr>
      <vt:lpstr>PowerPoint Presentation</vt:lpstr>
      <vt:lpstr>Bibliography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Identity, Oppression and Resistance</dc:title>
  <dc:creator>Sam Seiniger</dc:creator>
  <cp:lastModifiedBy>Sam Seiniger</cp:lastModifiedBy>
  <cp:revision>16</cp:revision>
  <dcterms:created xsi:type="dcterms:W3CDTF">2012-11-19T23:02:06Z</dcterms:created>
  <dcterms:modified xsi:type="dcterms:W3CDTF">2012-11-20T05:35:19Z</dcterms:modified>
</cp:coreProperties>
</file>