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7B88-69B9-4E3B-B6BD-0605039740A7}" type="datetimeFigureOut">
              <a:rPr lang="it-IT" smtClean="0"/>
              <a:t>14/05/2014</a:t>
            </a:fld>
            <a:endParaRPr lang="it-IT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5B8A96-21D7-4741-9F8C-3E1DD0A5F20B}" type="slidenum">
              <a:rPr lang="it-IT" smtClean="0"/>
              <a:t>‹N›</a:t>
            </a:fld>
            <a:endParaRPr lang="it-I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7B88-69B9-4E3B-B6BD-0605039740A7}" type="datetimeFigureOut">
              <a:rPr lang="it-IT" smtClean="0"/>
              <a:t>14/05/2014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8A96-21D7-4741-9F8C-3E1DD0A5F20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7B88-69B9-4E3B-B6BD-0605039740A7}" type="datetimeFigureOut">
              <a:rPr lang="it-IT" smtClean="0"/>
              <a:t>14/05/2014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8A96-21D7-4741-9F8C-3E1DD0A5F20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7B88-69B9-4E3B-B6BD-0605039740A7}" type="datetimeFigureOut">
              <a:rPr lang="it-IT" smtClean="0"/>
              <a:t>14/05/2014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8A96-21D7-4741-9F8C-3E1DD0A5F20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7B88-69B9-4E3B-B6BD-0605039740A7}" type="datetimeFigureOut">
              <a:rPr lang="it-IT" smtClean="0"/>
              <a:t>14/05/2014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8A96-21D7-4741-9F8C-3E1DD0A5F20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7B88-69B9-4E3B-B6BD-0605039740A7}" type="datetimeFigureOut">
              <a:rPr lang="it-IT" smtClean="0"/>
              <a:t>14/05/2014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8A96-21D7-4741-9F8C-3E1DD0A5F20B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7B88-69B9-4E3B-B6BD-0605039740A7}" type="datetimeFigureOut">
              <a:rPr lang="it-IT" smtClean="0"/>
              <a:t>14/05/2014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8A96-21D7-4741-9F8C-3E1DD0A5F20B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7B88-69B9-4E3B-B6BD-0605039740A7}" type="datetimeFigureOut">
              <a:rPr lang="it-IT" smtClean="0"/>
              <a:t>14/05/2014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8A96-21D7-4741-9F8C-3E1DD0A5F20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7B88-69B9-4E3B-B6BD-0605039740A7}" type="datetimeFigureOut">
              <a:rPr lang="it-IT" smtClean="0"/>
              <a:t>14/05/2014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8A96-21D7-4741-9F8C-3E1DD0A5F20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7B88-69B9-4E3B-B6BD-0605039740A7}" type="datetimeFigureOut">
              <a:rPr lang="it-IT" smtClean="0"/>
              <a:t>14/05/2014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8A96-21D7-4741-9F8C-3E1DD0A5F20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97B88-69B9-4E3B-B6BD-0605039740A7}" type="datetimeFigureOut">
              <a:rPr lang="it-IT" smtClean="0"/>
              <a:t>14/05/2014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B8A96-21D7-4741-9F8C-3E1DD0A5F20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1697B88-69B9-4E3B-B6BD-0605039740A7}" type="datetimeFigureOut">
              <a:rPr lang="it-IT" smtClean="0"/>
              <a:t>14/05/2014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35B8A96-21D7-4741-9F8C-3E1DD0A5F20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it-IT" dirty="0" smtClean="0"/>
              <a:t>L’unità di acquisizione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Si definisce soprattutto sulla base della psicologia della </a:t>
            </a:r>
            <a:r>
              <a:rPr lang="it-IT" b="1" dirty="0" smtClean="0">
                <a:solidFill>
                  <a:schemeClr val="tx1"/>
                </a:solidFill>
              </a:rPr>
              <a:t>Gestalt</a:t>
            </a:r>
            <a:r>
              <a:rPr lang="it-IT" dirty="0" smtClean="0">
                <a:solidFill>
                  <a:schemeClr val="tx1"/>
                </a:solidFill>
              </a:rPr>
              <a:t>, che descrive la percezione come una sequenza di tre fasi, </a:t>
            </a:r>
            <a:r>
              <a:rPr lang="it-IT" dirty="0" smtClean="0">
                <a:solidFill>
                  <a:srgbClr val="FF0000"/>
                </a:solidFill>
              </a:rPr>
              <a:t>globale</a:t>
            </a:r>
            <a:r>
              <a:rPr lang="it-IT" dirty="0" smtClean="0">
                <a:solidFill>
                  <a:schemeClr val="tx1"/>
                </a:solidFill>
              </a:rPr>
              <a:t>, </a:t>
            </a:r>
            <a:r>
              <a:rPr lang="it-IT" dirty="0" smtClean="0">
                <a:solidFill>
                  <a:srgbClr val="FF0000"/>
                </a:solidFill>
              </a:rPr>
              <a:t>analitica</a:t>
            </a:r>
            <a:r>
              <a:rPr lang="it-IT" dirty="0" smtClean="0">
                <a:solidFill>
                  <a:schemeClr val="tx1"/>
                </a:solidFill>
              </a:rPr>
              <a:t> e </a:t>
            </a:r>
            <a:r>
              <a:rPr lang="it-IT" dirty="0" smtClean="0">
                <a:solidFill>
                  <a:srgbClr val="FF0000"/>
                </a:solidFill>
              </a:rPr>
              <a:t>conclusiva</a:t>
            </a:r>
            <a:r>
              <a:rPr lang="it-IT" dirty="0" smtClean="0">
                <a:solidFill>
                  <a:schemeClr val="tx1"/>
                </a:solidFill>
              </a:rPr>
              <a:t>.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In queste tre fasi si attua una </a:t>
            </a:r>
            <a:r>
              <a:rPr lang="it-IT" dirty="0" smtClean="0">
                <a:solidFill>
                  <a:srgbClr val="FF0000"/>
                </a:solidFill>
              </a:rPr>
              <a:t>sintesi</a:t>
            </a:r>
            <a:r>
              <a:rPr lang="it-IT" dirty="0" smtClean="0">
                <a:solidFill>
                  <a:schemeClr val="tx1"/>
                </a:solidFill>
              </a:rPr>
              <a:t> che trasforma ciò che è </a:t>
            </a:r>
            <a:r>
              <a:rPr lang="it-IT" dirty="0" smtClean="0">
                <a:solidFill>
                  <a:srgbClr val="FF0000"/>
                </a:solidFill>
              </a:rPr>
              <a:t>percepito</a:t>
            </a:r>
            <a:r>
              <a:rPr lang="it-IT" dirty="0" smtClean="0">
                <a:solidFill>
                  <a:schemeClr val="tx1"/>
                </a:solidFill>
              </a:rPr>
              <a:t> in qualcosa di </a:t>
            </a:r>
            <a:r>
              <a:rPr lang="it-IT" dirty="0" smtClean="0">
                <a:solidFill>
                  <a:srgbClr val="FF0000"/>
                </a:solidFill>
              </a:rPr>
              <a:t>recepito</a:t>
            </a:r>
            <a:r>
              <a:rPr lang="it-IT" dirty="0" smtClean="0">
                <a:solidFill>
                  <a:schemeClr val="tx1"/>
                </a:solidFill>
              </a:rPr>
              <a:t> e, se in condizioni favorevoli, </a:t>
            </a:r>
            <a:r>
              <a:rPr lang="it-IT" dirty="0" smtClean="0">
                <a:solidFill>
                  <a:srgbClr val="FF0000"/>
                </a:solidFill>
              </a:rPr>
              <a:t>acquisito</a:t>
            </a:r>
            <a:r>
              <a:rPr lang="it-IT" dirty="0" smtClean="0">
                <a:solidFill>
                  <a:schemeClr val="tx1"/>
                </a:solidFill>
              </a:rPr>
              <a:t>.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Innanzitutto c’è un momento di </a:t>
            </a:r>
            <a:r>
              <a:rPr lang="it-IT" b="1" dirty="0" smtClean="0">
                <a:solidFill>
                  <a:srgbClr val="FF0000"/>
                </a:solidFill>
              </a:rPr>
              <a:t>percezione globale </a:t>
            </a:r>
            <a:r>
              <a:rPr lang="it-IT" dirty="0" smtClean="0">
                <a:solidFill>
                  <a:schemeClr val="tx1"/>
                </a:solidFill>
              </a:rPr>
              <a:t>dell’evento comunicativo (o del testo), che si basa su </a:t>
            </a:r>
            <a:r>
              <a:rPr lang="it-IT" dirty="0" smtClean="0">
                <a:solidFill>
                  <a:srgbClr val="FF0000"/>
                </a:solidFill>
              </a:rPr>
              <a:t>strategie</a:t>
            </a:r>
            <a:r>
              <a:rPr lang="it-IT" dirty="0" smtClean="0">
                <a:solidFill>
                  <a:schemeClr val="tx1"/>
                </a:solidFill>
              </a:rPr>
              <a:t> come: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sfruttamento massimo della </a:t>
            </a:r>
            <a:r>
              <a:rPr lang="it-IT" sz="2400" dirty="0" smtClean="0">
                <a:solidFill>
                  <a:srgbClr val="FF0000"/>
                </a:solidFill>
              </a:rPr>
              <a:t>ridondanza</a:t>
            </a:r>
            <a:r>
              <a:rPr lang="it-IT" sz="2400" dirty="0" smtClean="0">
                <a:solidFill>
                  <a:schemeClr val="tx1"/>
                </a:solidFill>
              </a:rPr>
              <a:t>, del supplemento di </a:t>
            </a:r>
            <a:r>
              <a:rPr lang="it-IT" sz="2400" dirty="0" smtClean="0">
                <a:solidFill>
                  <a:srgbClr val="FF0000"/>
                </a:solidFill>
              </a:rPr>
              <a:t>informazioni contestuali </a:t>
            </a:r>
            <a:r>
              <a:rPr lang="it-IT" sz="2400" dirty="0" smtClean="0">
                <a:solidFill>
                  <a:schemeClr val="tx1"/>
                </a:solidFill>
              </a:rPr>
              <a:t>(luogo, momento…) e </a:t>
            </a:r>
            <a:r>
              <a:rPr lang="it-IT" sz="2400" dirty="0" err="1" smtClean="0">
                <a:solidFill>
                  <a:srgbClr val="FF0000"/>
                </a:solidFill>
              </a:rPr>
              <a:t>cotestuali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smtClean="0">
                <a:solidFill>
                  <a:schemeClr val="tx1"/>
                </a:solidFill>
              </a:rPr>
              <a:t>(articolo…)</a:t>
            </a: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499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it-IT" dirty="0" smtClean="0"/>
              <a:t>L’unità di acquisizione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it-IT" sz="2400" dirty="0" smtClean="0">
                <a:solidFill>
                  <a:schemeClr val="tx1"/>
                </a:solidFill>
              </a:rPr>
              <a:t>formazione di </a:t>
            </a:r>
            <a:r>
              <a:rPr lang="it-IT" sz="2400" dirty="0" smtClean="0">
                <a:solidFill>
                  <a:srgbClr val="FF0000"/>
                </a:solidFill>
              </a:rPr>
              <a:t>ipotesi socio-pragmatiche </a:t>
            </a:r>
            <a:r>
              <a:rPr lang="it-IT" sz="2400" dirty="0" smtClean="0">
                <a:solidFill>
                  <a:schemeClr val="tx1"/>
                </a:solidFill>
              </a:rPr>
              <a:t>su quanto potrà avvenire in base alle nostre informazioni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formazione di </a:t>
            </a:r>
            <a:r>
              <a:rPr lang="it-IT" sz="2400" dirty="0" smtClean="0">
                <a:solidFill>
                  <a:srgbClr val="FF0000"/>
                </a:solidFill>
              </a:rPr>
              <a:t>ipotesi linguistiche </a:t>
            </a:r>
            <a:r>
              <a:rPr lang="it-IT" sz="2400" dirty="0" smtClean="0">
                <a:solidFill>
                  <a:schemeClr val="tx1"/>
                </a:solidFill>
              </a:rPr>
              <a:t>in base alle nostre conoscenze grammaticali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elaborazione delle </a:t>
            </a:r>
            <a:r>
              <a:rPr lang="it-IT" sz="2400" dirty="0" smtClean="0">
                <a:solidFill>
                  <a:srgbClr val="FF0000"/>
                </a:solidFill>
              </a:rPr>
              <a:t>metafore</a:t>
            </a:r>
            <a:r>
              <a:rPr lang="it-IT" sz="2400" dirty="0" smtClean="0">
                <a:solidFill>
                  <a:schemeClr val="tx1"/>
                </a:solidFill>
              </a:rPr>
              <a:t> (sono comunissime nel nostro parlare quotidiano)</a:t>
            </a:r>
          </a:p>
          <a:p>
            <a:pPr lvl="1"/>
            <a:r>
              <a:rPr lang="it-IT" sz="2400" dirty="0" smtClean="0">
                <a:solidFill>
                  <a:srgbClr val="FF0000"/>
                </a:solidFill>
              </a:rPr>
              <a:t>verifica globale </a:t>
            </a:r>
            <a:r>
              <a:rPr lang="it-IT" sz="2400" dirty="0" smtClean="0">
                <a:solidFill>
                  <a:schemeClr val="tx1"/>
                </a:solidFill>
              </a:rPr>
              <a:t>e approssimativa delle ipotesi o dei singoli elementi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ricerca delle </a:t>
            </a:r>
            <a:r>
              <a:rPr lang="it-IT" sz="2400" dirty="0" smtClean="0">
                <a:solidFill>
                  <a:srgbClr val="FF0000"/>
                </a:solidFill>
              </a:rPr>
              <a:t>analogie con eventi noti</a:t>
            </a:r>
          </a:p>
          <a:p>
            <a:pPr marL="457200" lvl="1" indent="0">
              <a:buNone/>
            </a:pPr>
            <a:r>
              <a:rPr lang="it-IT" sz="2400" dirty="0" smtClean="0">
                <a:solidFill>
                  <a:schemeClr val="tx1"/>
                </a:solidFill>
              </a:rPr>
              <a:t>Questa fase si definisce di «</a:t>
            </a:r>
            <a:r>
              <a:rPr lang="it-IT" sz="2400" b="1" dirty="0" smtClean="0">
                <a:solidFill>
                  <a:srgbClr val="FF0000"/>
                </a:solidFill>
              </a:rPr>
              <a:t>focalizzazione modale</a:t>
            </a:r>
            <a:r>
              <a:rPr lang="it-IT" sz="2400" dirty="0" smtClean="0">
                <a:solidFill>
                  <a:schemeClr val="tx1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428353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it-IT" dirty="0" smtClean="0"/>
              <a:t>L’unità di acquisizione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Segue una fase di </a:t>
            </a:r>
            <a:r>
              <a:rPr lang="it-IT" dirty="0" smtClean="0">
                <a:solidFill>
                  <a:srgbClr val="FF0000"/>
                </a:solidFill>
              </a:rPr>
              <a:t>analisi</a:t>
            </a:r>
            <a:r>
              <a:rPr lang="it-IT" dirty="0" smtClean="0">
                <a:solidFill>
                  <a:schemeClr val="tx1"/>
                </a:solidFill>
              </a:rPr>
              <a:t> </a:t>
            </a:r>
            <a:r>
              <a:rPr lang="it-IT" dirty="0" smtClean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it-IT" dirty="0" smtClean="0">
                <a:solidFill>
                  <a:srgbClr val="FF0000"/>
                </a:solidFill>
                <a:sym typeface="Wingdings" pitchFamily="2" charset="2"/>
              </a:rPr>
              <a:t>sintesi spontanea </a:t>
            </a:r>
            <a:r>
              <a:rPr lang="it-IT" dirty="0" smtClean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it-IT" dirty="0" smtClean="0">
                <a:solidFill>
                  <a:srgbClr val="FF0000"/>
                </a:solidFill>
                <a:sym typeface="Wingdings" pitchFamily="2" charset="2"/>
              </a:rPr>
              <a:t>riflessione guidata </a:t>
            </a:r>
            <a:r>
              <a:rPr lang="it-IT" dirty="0" smtClean="0">
                <a:solidFill>
                  <a:schemeClr val="tx1"/>
                </a:solidFill>
                <a:sym typeface="Wingdings" pitchFamily="2" charset="2"/>
              </a:rPr>
              <a:t>relative a: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  <a:sym typeface="Wingdings" pitchFamily="2" charset="2"/>
              </a:rPr>
              <a:t>ciascun </a:t>
            </a:r>
            <a:r>
              <a:rPr lang="it-IT" sz="2400" dirty="0" smtClean="0">
                <a:solidFill>
                  <a:srgbClr val="FF0000"/>
                </a:solidFill>
                <a:sym typeface="Wingdings" pitchFamily="2" charset="2"/>
              </a:rPr>
              <a:t>atto comunicativo </a:t>
            </a:r>
            <a:r>
              <a:rPr lang="it-IT" sz="2400" dirty="0" smtClean="0">
                <a:solidFill>
                  <a:schemeClr val="tx1"/>
                </a:solidFill>
                <a:sym typeface="Wingdings" pitchFamily="2" charset="2"/>
              </a:rPr>
              <a:t>che si voglia far acquisire alla classe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  <a:sym typeface="Wingdings" pitchFamily="2" charset="2"/>
              </a:rPr>
              <a:t>gli </a:t>
            </a:r>
            <a:r>
              <a:rPr lang="it-IT" sz="2400" dirty="0" smtClean="0">
                <a:solidFill>
                  <a:srgbClr val="FF0000"/>
                </a:solidFill>
                <a:sym typeface="Wingdings" pitchFamily="2" charset="2"/>
              </a:rPr>
              <a:t>aspetti linguistici </a:t>
            </a:r>
            <a:r>
              <a:rPr lang="it-IT" sz="2400" dirty="0" smtClean="0">
                <a:solidFill>
                  <a:schemeClr val="tx1"/>
                </a:solidFill>
                <a:sym typeface="Wingdings" pitchFamily="2" charset="2"/>
              </a:rPr>
              <a:t>(fonologici, morfosintattici, lessicali, testuali)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  <a:sym typeface="Wingdings" pitchFamily="2" charset="2"/>
              </a:rPr>
              <a:t>i </a:t>
            </a:r>
            <a:r>
              <a:rPr lang="it-IT" sz="2400" dirty="0" smtClean="0">
                <a:solidFill>
                  <a:srgbClr val="FF0000"/>
                </a:solidFill>
                <a:sym typeface="Wingdings" pitchFamily="2" charset="2"/>
              </a:rPr>
              <a:t>temi culturali </a:t>
            </a:r>
            <a:r>
              <a:rPr lang="it-IT" sz="2400" dirty="0" smtClean="0">
                <a:solidFill>
                  <a:schemeClr val="tx1"/>
                </a:solidFill>
                <a:sym typeface="Wingdings" pitchFamily="2" charset="2"/>
              </a:rPr>
              <a:t>(impliciti ed espliciti) del testo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  <a:sym typeface="Wingdings" pitchFamily="2" charset="2"/>
              </a:rPr>
              <a:t>i </a:t>
            </a:r>
            <a:r>
              <a:rPr lang="it-IT" sz="2400" dirty="0" smtClean="0">
                <a:solidFill>
                  <a:srgbClr val="FF0000"/>
                </a:solidFill>
                <a:sym typeface="Wingdings" pitchFamily="2" charset="2"/>
              </a:rPr>
              <a:t>linguaggi non verbali </a:t>
            </a:r>
            <a:r>
              <a:rPr lang="it-IT" sz="2400" dirty="0" smtClean="0">
                <a:solidFill>
                  <a:schemeClr val="tx1"/>
                </a:solidFill>
                <a:sym typeface="Wingdings" pitchFamily="2" charset="2"/>
              </a:rPr>
              <a:t>(in caso di video)</a:t>
            </a:r>
          </a:p>
          <a:p>
            <a:pPr lvl="0"/>
            <a:r>
              <a:rPr lang="it-IT" dirty="0" smtClean="0">
                <a:solidFill>
                  <a:prstClr val="black"/>
                </a:solidFill>
                <a:sym typeface="Wingdings" pitchFamily="2" charset="2"/>
              </a:rPr>
              <a:t>ogni testo presentato alla classe va esplorato attraverso le tre fasi della percezione gestaltica (globale, analitica, sintetica)  l’</a:t>
            </a:r>
            <a:r>
              <a:rPr lang="it-IT" dirty="0" smtClean="0">
                <a:solidFill>
                  <a:srgbClr val="FF0000"/>
                </a:solidFill>
                <a:sym typeface="Wingdings" pitchFamily="2" charset="2"/>
              </a:rPr>
              <a:t>apprendimento</a:t>
            </a:r>
            <a:r>
              <a:rPr lang="it-IT" dirty="0" smtClean="0">
                <a:solidFill>
                  <a:prstClr val="black"/>
                </a:solidFill>
                <a:sym typeface="Wingdings" pitchFamily="2" charset="2"/>
              </a:rPr>
              <a:t> evolve in </a:t>
            </a:r>
            <a:r>
              <a:rPr lang="it-IT" dirty="0" smtClean="0">
                <a:solidFill>
                  <a:srgbClr val="FF0000"/>
                </a:solidFill>
                <a:sym typeface="Wingdings" pitchFamily="2" charset="2"/>
              </a:rPr>
              <a:t>acquisizione</a:t>
            </a:r>
            <a:endParaRPr lang="it-IT" sz="2400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457200" lvl="1" indent="0">
              <a:buNone/>
            </a:pP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28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876191"/>
          </a:xfrm>
        </p:spPr>
        <p:txBody>
          <a:bodyPr anchor="ctr" anchorCtr="0"/>
          <a:lstStyle/>
          <a:p>
            <a:r>
              <a:rPr lang="it-IT" dirty="0" smtClean="0"/>
              <a:t>L’UD come rete di </a:t>
            </a:r>
            <a:r>
              <a:rPr lang="it-IT" dirty="0" err="1" smtClean="0"/>
              <a:t>UdA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L’</a:t>
            </a:r>
            <a:r>
              <a:rPr lang="it-IT" dirty="0" err="1" smtClean="0">
                <a:solidFill>
                  <a:srgbClr val="FF0000"/>
                </a:solidFill>
              </a:rPr>
              <a:t>UdA</a:t>
            </a:r>
            <a:r>
              <a:rPr lang="it-IT" dirty="0" smtClean="0">
                <a:solidFill>
                  <a:schemeClr val="tx1"/>
                </a:solidFill>
              </a:rPr>
              <a:t> è l’</a:t>
            </a:r>
            <a:r>
              <a:rPr lang="it-IT" dirty="0" smtClean="0">
                <a:solidFill>
                  <a:srgbClr val="FF0000"/>
                </a:solidFill>
              </a:rPr>
              <a:t>unità di misura dell’apprendimento </a:t>
            </a:r>
            <a:r>
              <a:rPr lang="it-IT" dirty="0" smtClean="0">
                <a:solidFill>
                  <a:schemeClr val="tx1"/>
                </a:solidFill>
              </a:rPr>
              <a:t>dello studente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l’</a:t>
            </a:r>
            <a:r>
              <a:rPr lang="it-IT" dirty="0" smtClean="0">
                <a:solidFill>
                  <a:srgbClr val="FF0000"/>
                </a:solidFill>
              </a:rPr>
              <a:t>UD</a:t>
            </a:r>
            <a:r>
              <a:rPr lang="it-IT" dirty="0" smtClean="0">
                <a:solidFill>
                  <a:schemeClr val="tx1"/>
                </a:solidFill>
              </a:rPr>
              <a:t> è invece una </a:t>
            </a:r>
            <a:r>
              <a:rPr lang="it-IT" i="1" dirty="0" smtClean="0">
                <a:solidFill>
                  <a:srgbClr val="FF0000"/>
                </a:solidFill>
              </a:rPr>
              <a:t>tranche</a:t>
            </a:r>
            <a:r>
              <a:rPr lang="it-IT" dirty="0" smtClean="0">
                <a:solidFill>
                  <a:srgbClr val="FF0000"/>
                </a:solidFill>
              </a:rPr>
              <a:t> linguistico-comunicativa complessa</a:t>
            </a:r>
            <a:r>
              <a:rPr lang="it-IT" dirty="0" smtClean="0">
                <a:solidFill>
                  <a:schemeClr val="tx1"/>
                </a:solidFill>
              </a:rPr>
              <a:t>, dura in genere 6-10 ore e di solito è basata su un </a:t>
            </a:r>
            <a:r>
              <a:rPr lang="it-IT" dirty="0" smtClean="0">
                <a:solidFill>
                  <a:srgbClr val="FF0000"/>
                </a:solidFill>
              </a:rPr>
              <a:t>tema situazionale o culturale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di </a:t>
            </a:r>
            <a:r>
              <a:rPr lang="it-IT" sz="2400" b="1" dirty="0" smtClean="0">
                <a:solidFill>
                  <a:srgbClr val="FF0000"/>
                </a:solidFill>
              </a:rPr>
              <a:t>lingua</a:t>
            </a:r>
            <a:r>
              <a:rPr lang="it-IT" sz="2400" dirty="0" smtClean="0">
                <a:solidFill>
                  <a:schemeClr val="tx1"/>
                </a:solidFill>
              </a:rPr>
              <a:t>: può interessare gli atti comunicativi, le espressioni linguistiche, gli elementi lessicali e grammaticali, la riflessione culturale su un dato argomento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di </a:t>
            </a:r>
            <a:r>
              <a:rPr lang="it-IT" sz="2400" b="1" dirty="0" smtClean="0">
                <a:solidFill>
                  <a:srgbClr val="FF0000"/>
                </a:solidFill>
              </a:rPr>
              <a:t>letteratura</a:t>
            </a:r>
            <a:r>
              <a:rPr lang="it-IT" sz="2400" dirty="0" smtClean="0">
                <a:solidFill>
                  <a:schemeClr val="tx1"/>
                </a:solidFill>
              </a:rPr>
              <a:t>: si possono analizzare </a:t>
            </a:r>
            <a:r>
              <a:rPr lang="it-IT" sz="2400" dirty="0" smtClean="0">
                <a:solidFill>
                  <a:srgbClr val="FF0000"/>
                </a:solidFill>
              </a:rPr>
              <a:t>più testi </a:t>
            </a:r>
            <a:r>
              <a:rPr lang="it-IT" sz="2400" dirty="0" smtClean="0">
                <a:solidFill>
                  <a:schemeClr val="tx1"/>
                </a:solidFill>
              </a:rPr>
              <a:t>di un autore e giungere poi ad una </a:t>
            </a:r>
            <a:r>
              <a:rPr lang="it-IT" sz="2400" dirty="0" smtClean="0">
                <a:solidFill>
                  <a:srgbClr val="FF0000"/>
                </a:solidFill>
              </a:rPr>
              <a:t>sintesi conclusiva</a:t>
            </a:r>
            <a:endParaRPr lang="it-IT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9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it-IT" dirty="0" smtClean="0"/>
              <a:t>L’UD come rete di </a:t>
            </a:r>
            <a:r>
              <a:rPr lang="it-IT" dirty="0" err="1" smtClean="0"/>
              <a:t>UdA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it-IT" sz="2400" dirty="0" smtClean="0">
                <a:solidFill>
                  <a:schemeClr val="tx1"/>
                </a:solidFill>
              </a:rPr>
              <a:t>di </a:t>
            </a:r>
            <a:r>
              <a:rPr lang="it-IT" sz="2400" b="1" dirty="0" err="1">
                <a:solidFill>
                  <a:srgbClr val="FF0000"/>
                </a:solidFill>
              </a:rPr>
              <a:t>microlingua</a:t>
            </a:r>
            <a:r>
              <a:rPr lang="it-IT" sz="2400" dirty="0">
                <a:solidFill>
                  <a:schemeClr val="tx1"/>
                </a:solidFill>
              </a:rPr>
              <a:t>: sono basate su </a:t>
            </a:r>
            <a:r>
              <a:rPr lang="it-IT" sz="2400" dirty="0">
                <a:solidFill>
                  <a:srgbClr val="FF0000"/>
                </a:solidFill>
              </a:rPr>
              <a:t>eventi complessi</a:t>
            </a:r>
            <a:r>
              <a:rPr lang="it-IT" sz="2400" dirty="0">
                <a:solidFill>
                  <a:schemeClr val="tx1"/>
                </a:solidFill>
              </a:rPr>
              <a:t>, di cui si studiano tutti gli aspetti nelle varie fasi</a:t>
            </a:r>
          </a:p>
          <a:p>
            <a:endParaRPr lang="it-IT" dirty="0" smtClean="0"/>
          </a:p>
          <a:p>
            <a:r>
              <a:rPr lang="it-IT" dirty="0" smtClean="0">
                <a:solidFill>
                  <a:schemeClr val="tx1"/>
                </a:solidFill>
              </a:rPr>
              <a:t>L’</a:t>
            </a:r>
            <a:r>
              <a:rPr lang="it-IT" dirty="0" smtClean="0">
                <a:solidFill>
                  <a:srgbClr val="FF0000"/>
                </a:solidFill>
              </a:rPr>
              <a:t>UD</a:t>
            </a:r>
            <a:r>
              <a:rPr lang="it-IT" dirty="0" smtClean="0">
                <a:solidFill>
                  <a:schemeClr val="tx1"/>
                </a:solidFill>
              </a:rPr>
              <a:t> è una </a:t>
            </a:r>
            <a:r>
              <a:rPr lang="it-IT" dirty="0" smtClean="0">
                <a:solidFill>
                  <a:srgbClr val="FF0000"/>
                </a:solidFill>
              </a:rPr>
              <a:t>struttura di base </a:t>
            </a:r>
            <a:r>
              <a:rPr lang="it-IT" dirty="0" smtClean="0">
                <a:solidFill>
                  <a:schemeClr val="tx1"/>
                </a:solidFill>
              </a:rPr>
              <a:t>utile all’insegnante, contenente un certo numero di </a:t>
            </a:r>
            <a:r>
              <a:rPr lang="it-IT" dirty="0" err="1" smtClean="0">
                <a:solidFill>
                  <a:schemeClr val="tx1"/>
                </a:solidFill>
              </a:rPr>
              <a:t>UdA</a:t>
            </a:r>
            <a:r>
              <a:rPr lang="it-IT" dirty="0" smtClean="0">
                <a:solidFill>
                  <a:schemeClr val="tx1"/>
                </a:solidFill>
              </a:rPr>
              <a:t>, ma non è anarchica, ha una sua struttura che, a grandi linee, può essere </a:t>
            </a:r>
            <a:r>
              <a:rPr lang="it-IT" dirty="0" smtClean="0">
                <a:solidFill>
                  <a:srgbClr val="FF0000"/>
                </a:solidFill>
              </a:rPr>
              <a:t>motivazione</a:t>
            </a:r>
            <a:r>
              <a:rPr lang="it-IT" dirty="0" smtClean="0">
                <a:solidFill>
                  <a:schemeClr val="tx1"/>
                </a:solidFill>
              </a:rPr>
              <a:t> – serie di </a:t>
            </a:r>
            <a:r>
              <a:rPr lang="it-IT" dirty="0" err="1" smtClean="0">
                <a:solidFill>
                  <a:srgbClr val="FF0000"/>
                </a:solidFill>
              </a:rPr>
              <a:t>UdA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>
                <a:solidFill>
                  <a:schemeClr val="tx1"/>
                </a:solidFill>
              </a:rPr>
              <a:t>– </a:t>
            </a:r>
            <a:r>
              <a:rPr lang="it-IT" dirty="0" smtClean="0">
                <a:solidFill>
                  <a:srgbClr val="FF0000"/>
                </a:solidFill>
              </a:rPr>
              <a:t>verifica</a:t>
            </a:r>
            <a:r>
              <a:rPr lang="it-IT" dirty="0" smtClean="0">
                <a:solidFill>
                  <a:schemeClr val="tx1"/>
                </a:solidFill>
              </a:rPr>
              <a:t> – (eventuali) attività supplementari</a:t>
            </a:r>
          </a:p>
          <a:p>
            <a:r>
              <a:rPr lang="it-IT" b="1" dirty="0" smtClean="0">
                <a:solidFill>
                  <a:schemeClr val="tx1"/>
                </a:solidFill>
              </a:rPr>
              <a:t>motivazione</a:t>
            </a:r>
            <a:r>
              <a:rPr lang="it-IT" dirty="0" smtClean="0">
                <a:solidFill>
                  <a:schemeClr val="tx1"/>
                </a:solidFill>
              </a:rPr>
              <a:t>: 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attività di </a:t>
            </a:r>
            <a:r>
              <a:rPr lang="it-IT" sz="2400" dirty="0" err="1" smtClean="0">
                <a:solidFill>
                  <a:srgbClr val="FF0000"/>
                </a:solidFill>
              </a:rPr>
              <a:t>elicitazione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smtClean="0">
                <a:solidFill>
                  <a:schemeClr val="tx1"/>
                </a:solidFill>
              </a:rPr>
              <a:t>(quello che si conosce già)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fase di </a:t>
            </a:r>
            <a:r>
              <a:rPr lang="it-IT" sz="2400" dirty="0" smtClean="0">
                <a:solidFill>
                  <a:srgbClr val="FF0000"/>
                </a:solidFill>
              </a:rPr>
              <a:t>stimolo</a:t>
            </a:r>
            <a:r>
              <a:rPr lang="it-IT" sz="2400" dirty="0" smtClean="0">
                <a:solidFill>
                  <a:schemeClr val="tx1"/>
                </a:solidFill>
              </a:rPr>
              <a:t> (attraverso i materiali)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eventuali racconti di </a:t>
            </a:r>
            <a:r>
              <a:rPr lang="it-IT" sz="2400" dirty="0" smtClean="0">
                <a:solidFill>
                  <a:srgbClr val="FF0000"/>
                </a:solidFill>
              </a:rPr>
              <a:t>aneddoti</a:t>
            </a:r>
            <a:r>
              <a:rPr lang="it-IT" sz="2400" dirty="0" smtClean="0">
                <a:solidFill>
                  <a:schemeClr val="tx1"/>
                </a:solidFill>
              </a:rPr>
              <a:t> dell’insegnante</a:t>
            </a:r>
          </a:p>
        </p:txBody>
      </p:sp>
    </p:spTree>
    <p:extLst>
      <p:ext uri="{BB962C8B-B14F-4D97-AF65-F5344CB8AC3E}">
        <p14:creationId xmlns:p14="http://schemas.microsoft.com/office/powerpoint/2010/main" val="304056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it-IT" dirty="0" smtClean="0"/>
              <a:t>L’UD come rete di </a:t>
            </a:r>
            <a:r>
              <a:rPr lang="it-IT" dirty="0" err="1" smtClean="0"/>
              <a:t>UdA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tx1"/>
                </a:solidFill>
              </a:rPr>
              <a:t>sequenza / rete di </a:t>
            </a:r>
            <a:r>
              <a:rPr lang="it-IT" b="1" dirty="0" err="1" smtClean="0">
                <a:solidFill>
                  <a:schemeClr val="tx1"/>
                </a:solidFill>
              </a:rPr>
              <a:t>UdA</a:t>
            </a:r>
            <a:endParaRPr lang="it-IT" b="1" dirty="0" smtClean="0">
              <a:solidFill>
                <a:schemeClr val="tx1"/>
              </a:solidFill>
            </a:endParaRP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i materiali didattici offrono una </a:t>
            </a:r>
            <a:r>
              <a:rPr lang="it-IT" sz="2400" dirty="0" smtClean="0">
                <a:solidFill>
                  <a:srgbClr val="FF0000"/>
                </a:solidFill>
              </a:rPr>
              <a:t>sequenza</a:t>
            </a:r>
            <a:r>
              <a:rPr lang="it-IT" sz="2400" dirty="0" smtClean="0">
                <a:solidFill>
                  <a:schemeClr val="tx1"/>
                </a:solidFill>
              </a:rPr>
              <a:t>, ma questa </a:t>
            </a:r>
            <a:r>
              <a:rPr lang="it-IT" sz="2400" dirty="0" smtClean="0">
                <a:solidFill>
                  <a:srgbClr val="FF0000"/>
                </a:solidFill>
              </a:rPr>
              <a:t>NON è vincolante </a:t>
            </a:r>
            <a:r>
              <a:rPr lang="it-IT" sz="2400" dirty="0" smtClean="0">
                <a:solidFill>
                  <a:schemeClr val="tx1"/>
                </a:solidFill>
              </a:rPr>
              <a:t>per il docente, soprattutto se la modifica viene da esigenze / spunti che partono dai discenti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può essere </a:t>
            </a:r>
            <a:r>
              <a:rPr lang="it-IT" sz="2400" dirty="0" smtClean="0">
                <a:solidFill>
                  <a:srgbClr val="FF0000"/>
                </a:solidFill>
              </a:rPr>
              <a:t>integrata</a:t>
            </a:r>
            <a:r>
              <a:rPr lang="it-IT" sz="2400" dirty="0" smtClean="0">
                <a:solidFill>
                  <a:schemeClr val="tx1"/>
                </a:solidFill>
              </a:rPr>
              <a:t> con altre </a:t>
            </a:r>
            <a:r>
              <a:rPr lang="it-IT" sz="2400" dirty="0" err="1" smtClean="0">
                <a:solidFill>
                  <a:schemeClr val="tx1"/>
                </a:solidFill>
              </a:rPr>
              <a:t>UdA</a:t>
            </a:r>
            <a:endParaRPr lang="it-IT" sz="2400" dirty="0" smtClean="0">
              <a:solidFill>
                <a:schemeClr val="tx1"/>
              </a:solidFill>
            </a:endParaRP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la presenza di </a:t>
            </a:r>
            <a:r>
              <a:rPr lang="it-IT" sz="2400" dirty="0" smtClean="0">
                <a:solidFill>
                  <a:srgbClr val="FF0000"/>
                </a:solidFill>
              </a:rPr>
              <a:t>studenti stranieri </a:t>
            </a:r>
            <a:r>
              <a:rPr lang="it-IT" sz="2400" dirty="0" smtClean="0">
                <a:solidFill>
                  <a:schemeClr val="tx1"/>
                </a:solidFill>
              </a:rPr>
              <a:t>può offrire spunti di riflessione o per </a:t>
            </a:r>
            <a:r>
              <a:rPr lang="it-IT" sz="2400" dirty="0" err="1" smtClean="0">
                <a:solidFill>
                  <a:srgbClr val="FF0000"/>
                </a:solidFill>
              </a:rPr>
              <a:t>UdA</a:t>
            </a:r>
            <a:r>
              <a:rPr lang="it-IT" sz="2400" dirty="0" smtClean="0">
                <a:solidFill>
                  <a:srgbClr val="FF0000"/>
                </a:solidFill>
              </a:rPr>
              <a:t> aggiuntive</a:t>
            </a:r>
          </a:p>
          <a:p>
            <a:pPr lvl="0"/>
            <a:r>
              <a:rPr lang="it-IT" b="1" dirty="0" smtClean="0">
                <a:solidFill>
                  <a:prstClr val="black"/>
                </a:solidFill>
              </a:rPr>
              <a:t>Verifica e valutazione</a:t>
            </a:r>
          </a:p>
          <a:p>
            <a:pPr lvl="1"/>
            <a:r>
              <a:rPr lang="it-IT" sz="2400" dirty="0" smtClean="0">
                <a:solidFill>
                  <a:prstClr val="black"/>
                </a:solidFill>
              </a:rPr>
              <a:t>la valutazione va impostata (almeno in parte) sul </a:t>
            </a:r>
            <a:r>
              <a:rPr lang="it-IT" sz="2400" dirty="0" smtClean="0">
                <a:solidFill>
                  <a:srgbClr val="FF0000"/>
                </a:solidFill>
              </a:rPr>
              <a:t>percorso di miglioramento</a:t>
            </a:r>
            <a:endParaRPr lang="it-IT" sz="2400" dirty="0">
              <a:solidFill>
                <a:srgbClr val="FF0000"/>
              </a:solidFill>
            </a:endParaRPr>
          </a:p>
          <a:p>
            <a:pPr lvl="1"/>
            <a:endParaRPr lang="it-IT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592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it-IT" dirty="0" smtClean="0"/>
              <a:t>L’UD come rete di </a:t>
            </a:r>
            <a:r>
              <a:rPr lang="it-IT" dirty="0" err="1" smtClean="0"/>
              <a:t>UdA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it-IT" sz="2400" dirty="0" smtClean="0">
                <a:solidFill>
                  <a:schemeClr val="tx1"/>
                </a:solidFill>
              </a:rPr>
              <a:t>un </a:t>
            </a:r>
            <a:r>
              <a:rPr lang="it-IT" sz="2400" dirty="0" smtClean="0">
                <a:solidFill>
                  <a:srgbClr val="FF0000"/>
                </a:solidFill>
              </a:rPr>
              <a:t>errore</a:t>
            </a:r>
            <a:r>
              <a:rPr lang="it-IT" sz="2400" dirty="0" smtClean="0">
                <a:solidFill>
                  <a:schemeClr val="tx1"/>
                </a:solidFill>
              </a:rPr>
              <a:t> che riguarda </a:t>
            </a:r>
            <a:r>
              <a:rPr lang="it-IT" sz="2400" dirty="0" smtClean="0">
                <a:solidFill>
                  <a:srgbClr val="FF0000"/>
                </a:solidFill>
              </a:rPr>
              <a:t>elementi non ancora pienamente acquisibili </a:t>
            </a:r>
            <a:r>
              <a:rPr lang="it-IT" sz="2400" dirty="0" smtClean="0">
                <a:solidFill>
                  <a:schemeClr val="tx1"/>
                </a:solidFill>
              </a:rPr>
              <a:t>andrà segnalato, ma valutato diversamente (o </a:t>
            </a:r>
            <a:r>
              <a:rPr lang="it-IT" sz="2400" dirty="0" smtClean="0">
                <a:solidFill>
                  <a:srgbClr val="FF0000"/>
                </a:solidFill>
              </a:rPr>
              <a:t>NON valutato</a:t>
            </a:r>
            <a:r>
              <a:rPr lang="it-IT" sz="2400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riguarda gli obiettivi dell’</a:t>
            </a:r>
            <a:r>
              <a:rPr lang="it-IT" sz="2400" dirty="0" err="1" smtClean="0">
                <a:solidFill>
                  <a:schemeClr val="tx1"/>
                </a:solidFill>
              </a:rPr>
              <a:t>UdA</a:t>
            </a:r>
            <a:r>
              <a:rPr lang="it-IT" sz="2400" dirty="0" smtClean="0">
                <a:solidFill>
                  <a:schemeClr val="tx1"/>
                </a:solidFill>
              </a:rPr>
              <a:t> appena conclusa, ma </a:t>
            </a:r>
            <a:r>
              <a:rPr lang="it-IT" sz="2400" dirty="0" smtClean="0">
                <a:solidFill>
                  <a:srgbClr val="FF0000"/>
                </a:solidFill>
              </a:rPr>
              <a:t>NON esclude </a:t>
            </a:r>
            <a:r>
              <a:rPr lang="it-IT" sz="2400" dirty="0" smtClean="0">
                <a:solidFill>
                  <a:schemeClr val="tx1"/>
                </a:solidFill>
              </a:rPr>
              <a:t>gli elementi acquisiti nelle </a:t>
            </a:r>
            <a:r>
              <a:rPr lang="it-IT" sz="2400" dirty="0" err="1" smtClean="0">
                <a:solidFill>
                  <a:srgbClr val="FF0000"/>
                </a:solidFill>
              </a:rPr>
              <a:t>UdA</a:t>
            </a:r>
            <a:r>
              <a:rPr lang="it-IT" sz="2400" dirty="0" smtClean="0">
                <a:solidFill>
                  <a:srgbClr val="FF0000"/>
                </a:solidFill>
              </a:rPr>
              <a:t> precedenti</a:t>
            </a:r>
          </a:p>
          <a:p>
            <a:r>
              <a:rPr lang="it-IT" b="1" dirty="0" smtClean="0">
                <a:solidFill>
                  <a:schemeClr val="tx1"/>
                </a:solidFill>
              </a:rPr>
              <a:t>attività supplementari</a:t>
            </a:r>
          </a:p>
          <a:p>
            <a:pPr lvl="1"/>
            <a:r>
              <a:rPr lang="it-IT" sz="2400" dirty="0" smtClean="0">
                <a:solidFill>
                  <a:schemeClr val="tx1"/>
                </a:solidFill>
              </a:rPr>
              <a:t>le </a:t>
            </a:r>
            <a:r>
              <a:rPr lang="it-IT" sz="2400" dirty="0" err="1" smtClean="0">
                <a:solidFill>
                  <a:schemeClr val="tx1"/>
                </a:solidFill>
              </a:rPr>
              <a:t>UdA</a:t>
            </a:r>
            <a:r>
              <a:rPr lang="it-IT" sz="2400" dirty="0" smtClean="0">
                <a:solidFill>
                  <a:schemeClr val="tx1"/>
                </a:solidFill>
              </a:rPr>
              <a:t> possono sempre essere </a:t>
            </a:r>
            <a:r>
              <a:rPr lang="it-IT" sz="2400" dirty="0" smtClean="0">
                <a:solidFill>
                  <a:srgbClr val="FF0000"/>
                </a:solidFill>
              </a:rPr>
              <a:t>integrate</a:t>
            </a:r>
            <a:r>
              <a:rPr lang="it-IT" sz="2400" dirty="0" smtClean="0">
                <a:solidFill>
                  <a:schemeClr val="tx1"/>
                </a:solidFill>
              </a:rPr>
              <a:t> da lezioni utili ma che escano dalla logica di apprendimento (</a:t>
            </a:r>
            <a:r>
              <a:rPr lang="it-IT" sz="2400" dirty="0" smtClean="0">
                <a:solidFill>
                  <a:srgbClr val="FF0000"/>
                </a:solidFill>
              </a:rPr>
              <a:t>testi non didattici</a:t>
            </a:r>
            <a:r>
              <a:rPr lang="it-IT" sz="2400" dirty="0" smtClean="0">
                <a:solidFill>
                  <a:schemeClr val="tx1"/>
                </a:solidFill>
              </a:rPr>
              <a:t>, </a:t>
            </a:r>
            <a:r>
              <a:rPr lang="it-IT" sz="2400" dirty="0" smtClean="0">
                <a:solidFill>
                  <a:srgbClr val="FF0000"/>
                </a:solidFill>
              </a:rPr>
              <a:t>video</a:t>
            </a:r>
            <a:r>
              <a:rPr lang="it-IT" sz="2400" dirty="0" smtClean="0">
                <a:solidFill>
                  <a:schemeClr val="tx1"/>
                </a:solidFill>
              </a:rPr>
              <a:t>, </a:t>
            </a:r>
            <a:r>
              <a:rPr lang="it-IT" sz="2400" dirty="0" smtClean="0">
                <a:solidFill>
                  <a:srgbClr val="FF0000"/>
                </a:solidFill>
              </a:rPr>
              <a:t>canzoni</a:t>
            </a:r>
            <a:r>
              <a:rPr lang="it-IT" sz="2400" dirty="0" smtClean="0">
                <a:solidFill>
                  <a:schemeClr val="tx1"/>
                </a:solidFill>
              </a:rPr>
              <a:t>, </a:t>
            </a:r>
            <a:r>
              <a:rPr lang="it-IT" sz="2400" dirty="0" smtClean="0">
                <a:solidFill>
                  <a:srgbClr val="FF0000"/>
                </a:solidFill>
              </a:rPr>
              <a:t>internet</a:t>
            </a:r>
            <a:r>
              <a:rPr lang="it-IT" sz="2400" dirty="0" smtClean="0">
                <a:solidFill>
                  <a:schemeClr val="tx1"/>
                </a:solidFill>
              </a:rPr>
              <a:t>…)</a:t>
            </a: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680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it-IT" dirty="0" smtClean="0"/>
              <a:t>Il modulo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Nell’ultimo decennio si è diffuso il bisogno di attestare anche </a:t>
            </a:r>
            <a:r>
              <a:rPr lang="it-IT" dirty="0" smtClean="0">
                <a:solidFill>
                  <a:srgbClr val="FF0000"/>
                </a:solidFill>
              </a:rPr>
              <a:t>competenze parziali</a:t>
            </a:r>
            <a:r>
              <a:rPr lang="it-IT" dirty="0" smtClean="0">
                <a:solidFill>
                  <a:schemeClr val="tx1"/>
                </a:solidFill>
              </a:rPr>
              <a:t>, per cui è nata anche la divisione in </a:t>
            </a:r>
            <a:r>
              <a:rPr lang="it-IT" b="1" dirty="0" smtClean="0">
                <a:solidFill>
                  <a:schemeClr val="tx1"/>
                </a:solidFill>
              </a:rPr>
              <a:t>moduli</a:t>
            </a:r>
            <a:r>
              <a:rPr lang="it-IT" dirty="0" smtClean="0">
                <a:solidFill>
                  <a:schemeClr val="tx1"/>
                </a:solidFill>
              </a:rPr>
              <a:t>, vale a dire in </a:t>
            </a:r>
            <a:r>
              <a:rPr lang="it-IT" dirty="0" smtClean="0">
                <a:solidFill>
                  <a:srgbClr val="FF0000"/>
                </a:solidFill>
              </a:rPr>
              <a:t>‘porzioni’ di un curricolo</a:t>
            </a:r>
          </a:p>
          <a:p>
            <a:endParaRPr lang="it-IT" sz="1200" dirty="0" smtClean="0">
              <a:solidFill>
                <a:srgbClr val="FF0000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Definire un modulo in una formazione </a:t>
            </a:r>
            <a:r>
              <a:rPr lang="it-IT" dirty="0" smtClean="0">
                <a:solidFill>
                  <a:srgbClr val="FF0000"/>
                </a:solidFill>
              </a:rPr>
              <a:t>professionale</a:t>
            </a:r>
            <a:r>
              <a:rPr lang="it-IT" dirty="0" smtClean="0">
                <a:solidFill>
                  <a:schemeClr val="tx1"/>
                </a:solidFill>
              </a:rPr>
              <a:t> non crea </a:t>
            </a:r>
            <a:r>
              <a:rPr lang="it-IT" dirty="0" smtClean="0">
                <a:solidFill>
                  <a:srgbClr val="FF0000"/>
                </a:solidFill>
              </a:rPr>
              <a:t>nessun problema</a:t>
            </a:r>
            <a:r>
              <a:rPr lang="it-IT" dirty="0" smtClean="0">
                <a:solidFill>
                  <a:schemeClr val="tx1"/>
                </a:solidFill>
              </a:rPr>
              <a:t>, così come in un percorso </a:t>
            </a:r>
            <a:r>
              <a:rPr lang="it-IT" dirty="0" smtClean="0">
                <a:solidFill>
                  <a:srgbClr val="FF0000"/>
                </a:solidFill>
              </a:rPr>
              <a:t>storico</a:t>
            </a:r>
            <a:r>
              <a:rPr lang="it-IT" dirty="0" smtClean="0">
                <a:solidFill>
                  <a:schemeClr val="tx1"/>
                </a:solidFill>
              </a:rPr>
              <a:t>, </a:t>
            </a:r>
            <a:r>
              <a:rPr lang="it-IT" dirty="0" smtClean="0">
                <a:solidFill>
                  <a:srgbClr val="FF0000"/>
                </a:solidFill>
              </a:rPr>
              <a:t>letterario</a:t>
            </a:r>
            <a:r>
              <a:rPr lang="it-IT" dirty="0" smtClean="0">
                <a:solidFill>
                  <a:schemeClr val="tx1"/>
                </a:solidFill>
              </a:rPr>
              <a:t>, </a:t>
            </a:r>
            <a:r>
              <a:rPr lang="it-IT" dirty="0" smtClean="0">
                <a:solidFill>
                  <a:srgbClr val="FF0000"/>
                </a:solidFill>
              </a:rPr>
              <a:t>artistico</a:t>
            </a:r>
            <a:r>
              <a:rPr lang="it-IT" dirty="0" smtClean="0">
                <a:solidFill>
                  <a:schemeClr val="tx1"/>
                </a:solidFill>
              </a:rPr>
              <a:t>, </a:t>
            </a:r>
            <a:r>
              <a:rPr lang="it-IT" dirty="0" smtClean="0">
                <a:solidFill>
                  <a:srgbClr val="FF0000"/>
                </a:solidFill>
              </a:rPr>
              <a:t>filosofico</a:t>
            </a:r>
          </a:p>
          <a:p>
            <a:endParaRPr lang="it-IT" sz="1200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Molto </a:t>
            </a:r>
            <a:r>
              <a:rPr lang="it-IT" dirty="0" smtClean="0">
                <a:solidFill>
                  <a:srgbClr val="FF0000"/>
                </a:solidFill>
              </a:rPr>
              <a:t>più difficile </a:t>
            </a:r>
            <a:r>
              <a:rPr lang="it-IT" dirty="0" smtClean="0">
                <a:solidFill>
                  <a:schemeClr val="tx1"/>
                </a:solidFill>
              </a:rPr>
              <a:t>risulta la divisione in moduli di discipline non segmentabili come le </a:t>
            </a:r>
            <a:r>
              <a:rPr lang="it-IT" dirty="0" smtClean="0">
                <a:solidFill>
                  <a:srgbClr val="FF0000"/>
                </a:solidFill>
              </a:rPr>
              <a:t>lingue</a:t>
            </a:r>
            <a:r>
              <a:rPr lang="it-IT" dirty="0" smtClean="0">
                <a:solidFill>
                  <a:schemeClr val="tx1"/>
                </a:solidFill>
              </a:rPr>
              <a:t>, ma anche la </a:t>
            </a:r>
            <a:r>
              <a:rPr lang="it-IT" dirty="0" smtClean="0">
                <a:solidFill>
                  <a:srgbClr val="FF0000"/>
                </a:solidFill>
              </a:rPr>
              <a:t>matematica</a:t>
            </a:r>
            <a:r>
              <a:rPr lang="it-IT" dirty="0" smtClean="0">
                <a:solidFill>
                  <a:schemeClr val="tx1"/>
                </a:solidFill>
              </a:rPr>
              <a:t> o la </a:t>
            </a:r>
            <a:r>
              <a:rPr lang="it-IT" dirty="0" smtClean="0">
                <a:solidFill>
                  <a:srgbClr val="FF0000"/>
                </a:solidFill>
              </a:rPr>
              <a:t>fisica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88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it-IT" dirty="0" smtClean="0"/>
              <a:t>Il modulo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il modulo deve infatti essere</a:t>
            </a:r>
          </a:p>
          <a:p>
            <a:pPr lvl="1"/>
            <a:r>
              <a:rPr lang="it-IT" sz="2400" dirty="0" smtClean="0">
                <a:solidFill>
                  <a:srgbClr val="FF0000"/>
                </a:solidFill>
              </a:rPr>
              <a:t>autosufficiente</a:t>
            </a:r>
            <a:r>
              <a:rPr lang="it-IT" sz="2400" dirty="0" smtClean="0">
                <a:solidFill>
                  <a:schemeClr val="tx1"/>
                </a:solidFill>
              </a:rPr>
              <a:t>: molto difficile in un sistema come quello linguistico; lo studente deve sapersela cavare autonomamente in un dato contesto (in questo senso sono </a:t>
            </a:r>
            <a:r>
              <a:rPr lang="it-IT" sz="2400" dirty="0" err="1" smtClean="0">
                <a:solidFill>
                  <a:schemeClr val="tx1"/>
                </a:solidFill>
              </a:rPr>
              <a:t>macromoduli</a:t>
            </a:r>
            <a:r>
              <a:rPr lang="it-IT" sz="2400" dirty="0" smtClean="0">
                <a:solidFill>
                  <a:schemeClr val="tx1"/>
                </a:solidFill>
              </a:rPr>
              <a:t>, ad esempio, i </a:t>
            </a:r>
            <a:r>
              <a:rPr lang="it-IT" sz="2400" dirty="0" smtClean="0">
                <a:solidFill>
                  <a:srgbClr val="FF0000"/>
                </a:solidFill>
              </a:rPr>
              <a:t>livelli del Portfolio</a:t>
            </a:r>
            <a:r>
              <a:rPr lang="it-IT" sz="2400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it-IT" sz="2400" dirty="0" smtClean="0">
                <a:solidFill>
                  <a:srgbClr val="FF0000"/>
                </a:solidFill>
              </a:rPr>
              <a:t>valutabile</a:t>
            </a:r>
            <a:r>
              <a:rPr lang="it-IT" sz="2400" dirty="0" smtClean="0">
                <a:solidFill>
                  <a:schemeClr val="tx1"/>
                </a:solidFill>
              </a:rPr>
              <a:t> nel suo complesso: in modo da poter essere accreditato nel </a:t>
            </a:r>
            <a:r>
              <a:rPr lang="it-IT" sz="2400" dirty="0" smtClean="0">
                <a:solidFill>
                  <a:srgbClr val="FF0000"/>
                </a:solidFill>
              </a:rPr>
              <a:t>CV</a:t>
            </a:r>
          </a:p>
          <a:p>
            <a:pPr lvl="0"/>
            <a:r>
              <a:rPr lang="it-IT" dirty="0" smtClean="0">
                <a:solidFill>
                  <a:prstClr val="black"/>
                </a:solidFill>
              </a:rPr>
              <a:t>Un modulo è quindi un </a:t>
            </a:r>
            <a:r>
              <a:rPr lang="it-IT" dirty="0" smtClean="0">
                <a:solidFill>
                  <a:srgbClr val="FF0000"/>
                </a:solidFill>
              </a:rPr>
              <a:t>blocco tematico a sé stante</a:t>
            </a:r>
            <a:r>
              <a:rPr lang="it-IT" dirty="0" smtClean="0">
                <a:solidFill>
                  <a:prstClr val="black"/>
                </a:solidFill>
              </a:rPr>
              <a:t>, autosufficiente e significativo, che si articola in una </a:t>
            </a:r>
            <a:r>
              <a:rPr lang="it-IT" dirty="0" smtClean="0">
                <a:solidFill>
                  <a:srgbClr val="FF0000"/>
                </a:solidFill>
              </a:rPr>
              <a:t>serie di UD</a:t>
            </a:r>
            <a:r>
              <a:rPr lang="it-IT" dirty="0" smtClean="0">
                <a:solidFill>
                  <a:prstClr val="black"/>
                </a:solidFill>
              </a:rPr>
              <a:t>; nel nostro caso è possibile a livello </a:t>
            </a:r>
            <a:r>
              <a:rPr lang="it-IT" dirty="0" smtClean="0">
                <a:solidFill>
                  <a:srgbClr val="FF0000"/>
                </a:solidFill>
              </a:rPr>
              <a:t>letterario</a:t>
            </a:r>
            <a:r>
              <a:rPr lang="it-IT" dirty="0" smtClean="0">
                <a:solidFill>
                  <a:prstClr val="black"/>
                </a:solidFill>
              </a:rPr>
              <a:t> e </a:t>
            </a:r>
            <a:r>
              <a:rPr lang="it-IT" dirty="0" err="1" smtClean="0">
                <a:solidFill>
                  <a:srgbClr val="FF0000"/>
                </a:solidFill>
              </a:rPr>
              <a:t>microlinguistico</a:t>
            </a:r>
            <a:endParaRPr lang="it-IT" dirty="0">
              <a:solidFill>
                <a:srgbClr val="FF0000"/>
              </a:solidFill>
            </a:endParaRPr>
          </a:p>
          <a:p>
            <a:pPr lvl="1"/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46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267</TotalTime>
  <Words>738</Words>
  <Application>Microsoft Office PowerPoint</Application>
  <PresentationFormat>Presentazione su schermo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Executive</vt:lpstr>
      <vt:lpstr>L’unità di acquisizione</vt:lpstr>
      <vt:lpstr>L’unità di acquisizione</vt:lpstr>
      <vt:lpstr>L’unità di acquisizione</vt:lpstr>
      <vt:lpstr>L’UD come rete di UdA</vt:lpstr>
      <vt:lpstr>L’UD come rete di UdA</vt:lpstr>
      <vt:lpstr>L’UD come rete di UdA</vt:lpstr>
      <vt:lpstr>L’UD come rete di UdA</vt:lpstr>
      <vt:lpstr>Il modulo</vt:lpstr>
      <vt:lpstr>Il modulo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teoria di Krashen</dc:title>
  <dc:creator>Mirko Brizi</dc:creator>
  <cp:lastModifiedBy>Mirko Brizi</cp:lastModifiedBy>
  <cp:revision>38</cp:revision>
  <dcterms:created xsi:type="dcterms:W3CDTF">2014-04-17T09:47:17Z</dcterms:created>
  <dcterms:modified xsi:type="dcterms:W3CDTF">2014-05-14T07:38:34Z</dcterms:modified>
</cp:coreProperties>
</file>