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0" r:id="rId4"/>
    <p:sldId id="271" r:id="rId5"/>
    <p:sldId id="262" r:id="rId6"/>
    <p:sldId id="258" r:id="rId7"/>
    <p:sldId id="264" r:id="rId8"/>
    <p:sldId id="265" r:id="rId9"/>
    <p:sldId id="268" r:id="rId10"/>
    <p:sldId id="267" r:id="rId11"/>
    <p:sldId id="269" r:id="rId12"/>
    <p:sldId id="27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D29989-0F7E-4743-8F65-A4E11C546E61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968C586-B283-4024-BBF7-69EAF86D0E11}">
      <dgm:prSet phldrT="[Text]"/>
      <dgm:spPr/>
      <dgm:t>
        <a:bodyPr/>
        <a:lstStyle/>
        <a:p>
          <a:r>
            <a:rPr lang="en-US" dirty="0" smtClean="0"/>
            <a:t>Simplify the scheduling process</a:t>
          </a:r>
          <a:endParaRPr lang="en-US" dirty="0"/>
        </a:p>
      </dgm:t>
    </dgm:pt>
    <dgm:pt modelId="{4232CCE7-7FBA-4ACE-966D-D7DD94DC7287}" type="parTrans" cxnId="{EC99B823-C111-4305-85C6-F824CB1E0488}">
      <dgm:prSet/>
      <dgm:spPr/>
      <dgm:t>
        <a:bodyPr/>
        <a:lstStyle/>
        <a:p>
          <a:endParaRPr lang="en-US"/>
        </a:p>
      </dgm:t>
    </dgm:pt>
    <dgm:pt modelId="{BC5F168D-3CC7-4E0F-A286-F0C1CFB2533F}" type="sibTrans" cxnId="{EC99B823-C111-4305-85C6-F824CB1E0488}">
      <dgm:prSet/>
      <dgm:spPr/>
      <dgm:t>
        <a:bodyPr/>
        <a:lstStyle/>
        <a:p>
          <a:endParaRPr lang="en-US"/>
        </a:p>
      </dgm:t>
    </dgm:pt>
    <dgm:pt modelId="{2D0D1A1F-3B4F-476D-8592-E1077516EFCA}">
      <dgm:prSet phldrT="[Text]"/>
      <dgm:spPr/>
      <dgm:t>
        <a:bodyPr/>
        <a:lstStyle/>
        <a:p>
          <a:r>
            <a:rPr lang="en-US" dirty="0" smtClean="0"/>
            <a:t>Standardizing tour messaging for teachers and tour group leaders, leading to greater consistency across the board</a:t>
          </a:r>
          <a:endParaRPr lang="en-US" dirty="0"/>
        </a:p>
      </dgm:t>
    </dgm:pt>
    <dgm:pt modelId="{1A0E3EB1-DF7B-4661-9F64-6D0C249ED588}" type="parTrans" cxnId="{4F0579CA-EA4D-410C-BC95-0A41A9EDECED}">
      <dgm:prSet/>
      <dgm:spPr/>
      <dgm:t>
        <a:bodyPr/>
        <a:lstStyle/>
        <a:p>
          <a:endParaRPr lang="en-US"/>
        </a:p>
      </dgm:t>
    </dgm:pt>
    <dgm:pt modelId="{1311CF88-4D2D-46B3-A3FF-38D06DCD8D66}" type="sibTrans" cxnId="{4F0579CA-EA4D-410C-BC95-0A41A9EDECED}">
      <dgm:prSet/>
      <dgm:spPr/>
      <dgm:t>
        <a:bodyPr/>
        <a:lstStyle/>
        <a:p>
          <a:endParaRPr lang="en-US"/>
        </a:p>
      </dgm:t>
    </dgm:pt>
    <dgm:pt modelId="{2E24E441-9A8B-429C-BE02-8878688CEC1C}">
      <dgm:prSet phldrT="[Text]"/>
      <dgm:spPr/>
      <dgm:t>
        <a:bodyPr/>
        <a:lstStyle/>
        <a:p>
          <a:r>
            <a:rPr lang="en-US" dirty="0" smtClean="0"/>
            <a:t>Allows docents to manage their own scheduling, keeping their autonomy, and the “day of the week” system already in place. </a:t>
          </a:r>
          <a:endParaRPr lang="en-US" dirty="0"/>
        </a:p>
      </dgm:t>
    </dgm:pt>
    <dgm:pt modelId="{12EEF5F6-4B97-4963-B262-CB2D597EC14A}" type="parTrans" cxnId="{6B885C1F-31CD-4F3C-8EE2-4BEFB057E439}">
      <dgm:prSet/>
      <dgm:spPr/>
      <dgm:t>
        <a:bodyPr/>
        <a:lstStyle/>
        <a:p>
          <a:endParaRPr lang="en-US"/>
        </a:p>
      </dgm:t>
    </dgm:pt>
    <dgm:pt modelId="{7E9CE8F9-DA5B-483F-9B8F-C53FD9054C5C}" type="sibTrans" cxnId="{6B885C1F-31CD-4F3C-8EE2-4BEFB057E439}">
      <dgm:prSet/>
      <dgm:spPr/>
      <dgm:t>
        <a:bodyPr/>
        <a:lstStyle/>
        <a:p>
          <a:endParaRPr lang="en-US"/>
        </a:p>
      </dgm:t>
    </dgm:pt>
    <dgm:pt modelId="{2B4B3B9D-3D35-48F2-B9BE-993EE2962690}">
      <dgm:prSet phldrT="[Text]"/>
      <dgm:spPr/>
      <dgm:t>
        <a:bodyPr/>
        <a:lstStyle/>
        <a:p>
          <a:r>
            <a:rPr lang="en-US" smtClean="0"/>
            <a:t>Creating a single point of contact across all museum tours</a:t>
          </a:r>
          <a:endParaRPr lang="en-US" dirty="0"/>
        </a:p>
      </dgm:t>
    </dgm:pt>
    <dgm:pt modelId="{12E50B55-9257-4994-8E9B-D209EA7D3C13}" type="parTrans" cxnId="{F668A85F-0649-41D8-A7E3-A8DDA1777CAD}">
      <dgm:prSet/>
      <dgm:spPr/>
      <dgm:t>
        <a:bodyPr/>
        <a:lstStyle/>
        <a:p>
          <a:endParaRPr lang="en-US"/>
        </a:p>
      </dgm:t>
    </dgm:pt>
    <dgm:pt modelId="{A713B223-BD35-4DF5-A0F4-2E59805943DC}" type="sibTrans" cxnId="{F668A85F-0649-41D8-A7E3-A8DDA1777CAD}">
      <dgm:prSet/>
      <dgm:spPr/>
      <dgm:t>
        <a:bodyPr/>
        <a:lstStyle/>
        <a:p>
          <a:endParaRPr lang="en-US"/>
        </a:p>
      </dgm:t>
    </dgm:pt>
    <dgm:pt modelId="{97E93B8A-9DA8-4CA5-9858-B386BC602153}" type="pres">
      <dgm:prSet presAssocID="{04D29989-0F7E-4743-8F65-A4E11C546E6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69520030-49A8-4AEF-A4CF-9D287424D183}" type="pres">
      <dgm:prSet presAssocID="{04D29989-0F7E-4743-8F65-A4E11C546E61}" presName="Name1" presStyleCnt="0"/>
      <dgm:spPr/>
    </dgm:pt>
    <dgm:pt modelId="{09DC5103-DC9E-4318-9DE6-C67C321D4E0E}" type="pres">
      <dgm:prSet presAssocID="{04D29989-0F7E-4743-8F65-A4E11C546E61}" presName="cycle" presStyleCnt="0"/>
      <dgm:spPr/>
    </dgm:pt>
    <dgm:pt modelId="{ABEDEF1C-705B-43BC-BAA0-B588802AE198}" type="pres">
      <dgm:prSet presAssocID="{04D29989-0F7E-4743-8F65-A4E11C546E61}" presName="srcNode" presStyleLbl="node1" presStyleIdx="0" presStyleCnt="4"/>
      <dgm:spPr/>
    </dgm:pt>
    <dgm:pt modelId="{B9C4094F-02B0-4F85-A16C-464B56C9FA35}" type="pres">
      <dgm:prSet presAssocID="{04D29989-0F7E-4743-8F65-A4E11C546E61}" presName="conn" presStyleLbl="parChTrans1D2" presStyleIdx="0" presStyleCnt="1"/>
      <dgm:spPr/>
      <dgm:t>
        <a:bodyPr/>
        <a:lstStyle/>
        <a:p>
          <a:endParaRPr lang="en-US"/>
        </a:p>
      </dgm:t>
    </dgm:pt>
    <dgm:pt modelId="{4268CB66-79A1-472B-A7F4-3D17D9AFF368}" type="pres">
      <dgm:prSet presAssocID="{04D29989-0F7E-4743-8F65-A4E11C546E61}" presName="extraNode" presStyleLbl="node1" presStyleIdx="0" presStyleCnt="4"/>
      <dgm:spPr/>
    </dgm:pt>
    <dgm:pt modelId="{E9C49B2E-09F5-4D87-9C7A-3BD8A6122B80}" type="pres">
      <dgm:prSet presAssocID="{04D29989-0F7E-4743-8F65-A4E11C546E61}" presName="dstNode" presStyleLbl="node1" presStyleIdx="0" presStyleCnt="4"/>
      <dgm:spPr/>
    </dgm:pt>
    <dgm:pt modelId="{EE011321-DEE0-46BF-90AF-BA82B3BA9131}" type="pres">
      <dgm:prSet presAssocID="{4968C586-B283-4024-BBF7-69EAF86D0E11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6EE7A3-4486-40D4-8B0A-2BCE877F2756}" type="pres">
      <dgm:prSet presAssocID="{4968C586-B283-4024-BBF7-69EAF86D0E11}" presName="accent_1" presStyleCnt="0"/>
      <dgm:spPr/>
    </dgm:pt>
    <dgm:pt modelId="{F6035A08-6821-474C-B86F-0149963FDAC1}" type="pres">
      <dgm:prSet presAssocID="{4968C586-B283-4024-BBF7-69EAF86D0E11}" presName="accentRepeatNode" presStyleLbl="solidFgAcc1" presStyleIdx="0" presStyleCnt="4"/>
      <dgm:spPr/>
    </dgm:pt>
    <dgm:pt modelId="{0923A9BA-352C-47FE-8E5A-634B7E5977E1}" type="pres">
      <dgm:prSet presAssocID="{2E24E441-9A8B-429C-BE02-8878688CEC1C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97FDF9-1BDF-443B-BDEB-CBB41F091FEE}" type="pres">
      <dgm:prSet presAssocID="{2E24E441-9A8B-429C-BE02-8878688CEC1C}" presName="accent_2" presStyleCnt="0"/>
      <dgm:spPr/>
    </dgm:pt>
    <dgm:pt modelId="{489133C9-1623-466F-BD8B-82167F08E8C0}" type="pres">
      <dgm:prSet presAssocID="{2E24E441-9A8B-429C-BE02-8878688CEC1C}" presName="accentRepeatNode" presStyleLbl="solidFgAcc1" presStyleIdx="1" presStyleCnt="4"/>
      <dgm:spPr/>
    </dgm:pt>
    <dgm:pt modelId="{AF569DBE-A92D-4380-BD34-12F7A585B2C4}" type="pres">
      <dgm:prSet presAssocID="{2B4B3B9D-3D35-48F2-B9BE-993EE2962690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38D853-5479-4143-B2A6-8BD5B205B9F7}" type="pres">
      <dgm:prSet presAssocID="{2B4B3B9D-3D35-48F2-B9BE-993EE2962690}" presName="accent_3" presStyleCnt="0"/>
      <dgm:spPr/>
    </dgm:pt>
    <dgm:pt modelId="{8E5D7AE3-54FE-4728-B164-EAB5BFE58436}" type="pres">
      <dgm:prSet presAssocID="{2B4B3B9D-3D35-48F2-B9BE-993EE2962690}" presName="accentRepeatNode" presStyleLbl="solidFgAcc1" presStyleIdx="2" presStyleCnt="4"/>
      <dgm:spPr/>
    </dgm:pt>
    <dgm:pt modelId="{F6E47A3F-D252-46CA-9BFD-EDAEFD713929}" type="pres">
      <dgm:prSet presAssocID="{2D0D1A1F-3B4F-476D-8592-E1077516EFCA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B429C5-88A5-4F5A-BFEC-01DF802F0F3F}" type="pres">
      <dgm:prSet presAssocID="{2D0D1A1F-3B4F-476D-8592-E1077516EFCA}" presName="accent_4" presStyleCnt="0"/>
      <dgm:spPr/>
    </dgm:pt>
    <dgm:pt modelId="{FF3B1E77-E116-4D11-B727-A3E20DF9C859}" type="pres">
      <dgm:prSet presAssocID="{2D0D1A1F-3B4F-476D-8592-E1077516EFCA}" presName="accentRepeatNode" presStyleLbl="solidFgAcc1" presStyleIdx="3" presStyleCnt="4"/>
      <dgm:spPr/>
    </dgm:pt>
  </dgm:ptLst>
  <dgm:cxnLst>
    <dgm:cxn modelId="{C45AF23C-401B-4455-A984-ABE1130EA025}" type="presOf" srcId="{BC5F168D-3CC7-4E0F-A286-F0C1CFB2533F}" destId="{B9C4094F-02B0-4F85-A16C-464B56C9FA35}" srcOrd="0" destOrd="0" presId="urn:microsoft.com/office/officeart/2008/layout/VerticalCurvedList"/>
    <dgm:cxn modelId="{A68C2344-95A8-4DD3-9665-E52CA1E6BA04}" type="presOf" srcId="{04D29989-0F7E-4743-8F65-A4E11C546E61}" destId="{97E93B8A-9DA8-4CA5-9858-B386BC602153}" srcOrd="0" destOrd="0" presId="urn:microsoft.com/office/officeart/2008/layout/VerticalCurvedList"/>
    <dgm:cxn modelId="{6B885C1F-31CD-4F3C-8EE2-4BEFB057E439}" srcId="{04D29989-0F7E-4743-8F65-A4E11C546E61}" destId="{2E24E441-9A8B-429C-BE02-8878688CEC1C}" srcOrd="1" destOrd="0" parTransId="{12EEF5F6-4B97-4963-B262-CB2D597EC14A}" sibTransId="{7E9CE8F9-DA5B-483F-9B8F-C53FD9054C5C}"/>
    <dgm:cxn modelId="{A8E6E270-1891-4FEA-B9F6-0A4817E54581}" type="presOf" srcId="{2D0D1A1F-3B4F-476D-8592-E1077516EFCA}" destId="{F6E47A3F-D252-46CA-9BFD-EDAEFD713929}" srcOrd="0" destOrd="0" presId="urn:microsoft.com/office/officeart/2008/layout/VerticalCurvedList"/>
    <dgm:cxn modelId="{1842BC0F-1B7F-4520-8B64-CB14699DF8B5}" type="presOf" srcId="{2B4B3B9D-3D35-48F2-B9BE-993EE2962690}" destId="{AF569DBE-A92D-4380-BD34-12F7A585B2C4}" srcOrd="0" destOrd="0" presId="urn:microsoft.com/office/officeart/2008/layout/VerticalCurvedList"/>
    <dgm:cxn modelId="{F668A85F-0649-41D8-A7E3-A8DDA1777CAD}" srcId="{04D29989-0F7E-4743-8F65-A4E11C546E61}" destId="{2B4B3B9D-3D35-48F2-B9BE-993EE2962690}" srcOrd="2" destOrd="0" parTransId="{12E50B55-9257-4994-8E9B-D209EA7D3C13}" sibTransId="{A713B223-BD35-4DF5-A0F4-2E59805943DC}"/>
    <dgm:cxn modelId="{B4A25DDB-16F1-40BE-A65B-E67278AA96FD}" type="presOf" srcId="{4968C586-B283-4024-BBF7-69EAF86D0E11}" destId="{EE011321-DEE0-46BF-90AF-BA82B3BA9131}" srcOrd="0" destOrd="0" presId="urn:microsoft.com/office/officeart/2008/layout/VerticalCurvedList"/>
    <dgm:cxn modelId="{EC99B823-C111-4305-85C6-F824CB1E0488}" srcId="{04D29989-0F7E-4743-8F65-A4E11C546E61}" destId="{4968C586-B283-4024-BBF7-69EAF86D0E11}" srcOrd="0" destOrd="0" parTransId="{4232CCE7-7FBA-4ACE-966D-D7DD94DC7287}" sibTransId="{BC5F168D-3CC7-4E0F-A286-F0C1CFB2533F}"/>
    <dgm:cxn modelId="{C6CF13DA-CAB5-44B8-9A43-8AFAB9FB19F7}" type="presOf" srcId="{2E24E441-9A8B-429C-BE02-8878688CEC1C}" destId="{0923A9BA-352C-47FE-8E5A-634B7E5977E1}" srcOrd="0" destOrd="0" presId="urn:microsoft.com/office/officeart/2008/layout/VerticalCurvedList"/>
    <dgm:cxn modelId="{4F0579CA-EA4D-410C-BC95-0A41A9EDECED}" srcId="{04D29989-0F7E-4743-8F65-A4E11C546E61}" destId="{2D0D1A1F-3B4F-476D-8592-E1077516EFCA}" srcOrd="3" destOrd="0" parTransId="{1A0E3EB1-DF7B-4661-9F64-6D0C249ED588}" sibTransId="{1311CF88-4D2D-46B3-A3FF-38D06DCD8D66}"/>
    <dgm:cxn modelId="{0244A4DB-999C-42E3-818E-26187B310FD0}" type="presParOf" srcId="{97E93B8A-9DA8-4CA5-9858-B386BC602153}" destId="{69520030-49A8-4AEF-A4CF-9D287424D183}" srcOrd="0" destOrd="0" presId="urn:microsoft.com/office/officeart/2008/layout/VerticalCurvedList"/>
    <dgm:cxn modelId="{8283E1D1-11FC-414F-9928-0B618AFCD258}" type="presParOf" srcId="{69520030-49A8-4AEF-A4CF-9D287424D183}" destId="{09DC5103-DC9E-4318-9DE6-C67C321D4E0E}" srcOrd="0" destOrd="0" presId="urn:microsoft.com/office/officeart/2008/layout/VerticalCurvedList"/>
    <dgm:cxn modelId="{EF11A82E-DB28-4068-9AB8-1F1653982593}" type="presParOf" srcId="{09DC5103-DC9E-4318-9DE6-C67C321D4E0E}" destId="{ABEDEF1C-705B-43BC-BAA0-B588802AE198}" srcOrd="0" destOrd="0" presId="urn:microsoft.com/office/officeart/2008/layout/VerticalCurvedList"/>
    <dgm:cxn modelId="{9F53D13C-255F-4CD0-B153-591FC9DBA097}" type="presParOf" srcId="{09DC5103-DC9E-4318-9DE6-C67C321D4E0E}" destId="{B9C4094F-02B0-4F85-A16C-464B56C9FA35}" srcOrd="1" destOrd="0" presId="urn:microsoft.com/office/officeart/2008/layout/VerticalCurvedList"/>
    <dgm:cxn modelId="{4FC2E628-46D2-4583-8E36-E91538BC64FF}" type="presParOf" srcId="{09DC5103-DC9E-4318-9DE6-C67C321D4E0E}" destId="{4268CB66-79A1-472B-A7F4-3D17D9AFF368}" srcOrd="2" destOrd="0" presId="urn:microsoft.com/office/officeart/2008/layout/VerticalCurvedList"/>
    <dgm:cxn modelId="{EAEDA7F9-C789-475D-8954-8D8A39465055}" type="presParOf" srcId="{09DC5103-DC9E-4318-9DE6-C67C321D4E0E}" destId="{E9C49B2E-09F5-4D87-9C7A-3BD8A6122B80}" srcOrd="3" destOrd="0" presId="urn:microsoft.com/office/officeart/2008/layout/VerticalCurvedList"/>
    <dgm:cxn modelId="{BB44DE87-1BFA-4456-B4AF-148CF05DBD1A}" type="presParOf" srcId="{69520030-49A8-4AEF-A4CF-9D287424D183}" destId="{EE011321-DEE0-46BF-90AF-BA82B3BA9131}" srcOrd="1" destOrd="0" presId="urn:microsoft.com/office/officeart/2008/layout/VerticalCurvedList"/>
    <dgm:cxn modelId="{FAA458C6-D9D0-4D01-8476-D9FD35BFD8A1}" type="presParOf" srcId="{69520030-49A8-4AEF-A4CF-9D287424D183}" destId="{2E6EE7A3-4486-40D4-8B0A-2BCE877F2756}" srcOrd="2" destOrd="0" presId="urn:microsoft.com/office/officeart/2008/layout/VerticalCurvedList"/>
    <dgm:cxn modelId="{6BD31CFD-DAFB-46F4-96C3-35C3B2740E90}" type="presParOf" srcId="{2E6EE7A3-4486-40D4-8B0A-2BCE877F2756}" destId="{F6035A08-6821-474C-B86F-0149963FDAC1}" srcOrd="0" destOrd="0" presId="urn:microsoft.com/office/officeart/2008/layout/VerticalCurvedList"/>
    <dgm:cxn modelId="{46CE8E34-70F7-4768-A9A5-BF841346D8A2}" type="presParOf" srcId="{69520030-49A8-4AEF-A4CF-9D287424D183}" destId="{0923A9BA-352C-47FE-8E5A-634B7E5977E1}" srcOrd="3" destOrd="0" presId="urn:microsoft.com/office/officeart/2008/layout/VerticalCurvedList"/>
    <dgm:cxn modelId="{2CDDF491-0066-4232-8296-3C768B5838EB}" type="presParOf" srcId="{69520030-49A8-4AEF-A4CF-9D287424D183}" destId="{5497FDF9-1BDF-443B-BDEB-CBB41F091FEE}" srcOrd="4" destOrd="0" presId="urn:microsoft.com/office/officeart/2008/layout/VerticalCurvedList"/>
    <dgm:cxn modelId="{4A768D15-D0EE-48A7-9549-46B21FC9AE72}" type="presParOf" srcId="{5497FDF9-1BDF-443B-BDEB-CBB41F091FEE}" destId="{489133C9-1623-466F-BD8B-82167F08E8C0}" srcOrd="0" destOrd="0" presId="urn:microsoft.com/office/officeart/2008/layout/VerticalCurvedList"/>
    <dgm:cxn modelId="{2B7C7EC5-0DA2-47F8-BB26-F9B1AD400CB9}" type="presParOf" srcId="{69520030-49A8-4AEF-A4CF-9D287424D183}" destId="{AF569DBE-A92D-4380-BD34-12F7A585B2C4}" srcOrd="5" destOrd="0" presId="urn:microsoft.com/office/officeart/2008/layout/VerticalCurvedList"/>
    <dgm:cxn modelId="{CBC73604-BC7B-4FB2-A8B8-D04FFA803106}" type="presParOf" srcId="{69520030-49A8-4AEF-A4CF-9D287424D183}" destId="{9D38D853-5479-4143-B2A6-8BD5B205B9F7}" srcOrd="6" destOrd="0" presId="urn:microsoft.com/office/officeart/2008/layout/VerticalCurvedList"/>
    <dgm:cxn modelId="{297B8DF1-6E0D-441A-A143-34F5DE0CAD1F}" type="presParOf" srcId="{9D38D853-5479-4143-B2A6-8BD5B205B9F7}" destId="{8E5D7AE3-54FE-4728-B164-EAB5BFE58436}" srcOrd="0" destOrd="0" presId="urn:microsoft.com/office/officeart/2008/layout/VerticalCurvedList"/>
    <dgm:cxn modelId="{8DD01628-93BB-4E2D-A1D3-77CED9B6C30A}" type="presParOf" srcId="{69520030-49A8-4AEF-A4CF-9D287424D183}" destId="{F6E47A3F-D252-46CA-9BFD-EDAEFD713929}" srcOrd="7" destOrd="0" presId="urn:microsoft.com/office/officeart/2008/layout/VerticalCurvedList"/>
    <dgm:cxn modelId="{C7723E7A-DB9E-4486-9B2E-6230B8BF4D1A}" type="presParOf" srcId="{69520030-49A8-4AEF-A4CF-9D287424D183}" destId="{68B429C5-88A5-4F5A-BFEC-01DF802F0F3F}" srcOrd="8" destOrd="0" presId="urn:microsoft.com/office/officeart/2008/layout/VerticalCurvedList"/>
    <dgm:cxn modelId="{916828DF-7CE3-45A4-B1DE-D9E43408FDEF}" type="presParOf" srcId="{68B429C5-88A5-4F5A-BFEC-01DF802F0F3F}" destId="{FF3B1E77-E116-4D11-B727-A3E20DF9C85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6C802F-73A2-4654-B401-83A4BCAAA3F6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692A1CBD-F946-4E39-B35A-38E247A1CF8E}">
      <dgm:prSet phldrT="[Text]"/>
      <dgm:spPr/>
      <dgm:t>
        <a:bodyPr/>
        <a:lstStyle/>
        <a:p>
          <a:r>
            <a:rPr lang="en-US" dirty="0" smtClean="0"/>
            <a:t>Request is received for a Friday AM Visual Voyages Tour</a:t>
          </a:r>
          <a:endParaRPr lang="en-US" dirty="0"/>
        </a:p>
      </dgm:t>
    </dgm:pt>
    <dgm:pt modelId="{C6173782-8219-478F-9BC2-696F43B65156}" type="parTrans" cxnId="{7CB1A52A-5325-47B3-8264-54AAEEC879A7}">
      <dgm:prSet/>
      <dgm:spPr/>
      <dgm:t>
        <a:bodyPr/>
        <a:lstStyle/>
        <a:p>
          <a:endParaRPr lang="en-US"/>
        </a:p>
      </dgm:t>
    </dgm:pt>
    <dgm:pt modelId="{6E66F99B-69F2-4916-B223-8282B378D0C6}" type="sibTrans" cxnId="{7CB1A52A-5325-47B3-8264-54AAEEC879A7}">
      <dgm:prSet/>
      <dgm:spPr/>
      <dgm:t>
        <a:bodyPr/>
        <a:lstStyle/>
        <a:p>
          <a:endParaRPr lang="en-US"/>
        </a:p>
      </dgm:t>
    </dgm:pt>
    <dgm:pt modelId="{D80BD49F-2121-4DE2-A8D0-7606E9C072C7}">
      <dgm:prSet phldrT="[Text]"/>
      <dgm:spPr/>
      <dgm:t>
        <a:bodyPr/>
        <a:lstStyle/>
        <a:p>
          <a:r>
            <a:rPr lang="en-US" dirty="0" smtClean="0"/>
            <a:t>The invite is sent out to available Visual Voyages Friday AM docents </a:t>
          </a:r>
          <a:endParaRPr lang="en-US" dirty="0"/>
        </a:p>
      </dgm:t>
    </dgm:pt>
    <dgm:pt modelId="{1D42EB95-D88F-4CAF-8EDE-F5608E9614CE}" type="parTrans" cxnId="{F47DA424-2B1E-4821-9E0A-73AC5AD93B0B}">
      <dgm:prSet/>
      <dgm:spPr/>
      <dgm:t>
        <a:bodyPr/>
        <a:lstStyle/>
        <a:p>
          <a:endParaRPr lang="en-US"/>
        </a:p>
      </dgm:t>
    </dgm:pt>
    <dgm:pt modelId="{9419DC72-48CB-4E13-A7E0-7402FF9204C3}" type="sibTrans" cxnId="{F47DA424-2B1E-4821-9E0A-73AC5AD93B0B}">
      <dgm:prSet/>
      <dgm:spPr/>
      <dgm:t>
        <a:bodyPr/>
        <a:lstStyle/>
        <a:p>
          <a:endParaRPr lang="en-US"/>
        </a:p>
      </dgm:t>
    </dgm:pt>
    <dgm:pt modelId="{93D21B84-1753-4F7D-85BD-1582D7C83338}">
      <dgm:prSet phldrT="[Text]"/>
      <dgm:spPr/>
      <dgm:t>
        <a:bodyPr/>
        <a:lstStyle/>
        <a:p>
          <a:r>
            <a:rPr lang="en-US" dirty="0" smtClean="0"/>
            <a:t>If there are still openings, the Friday AM subs will be sent an invite request</a:t>
          </a:r>
        </a:p>
      </dgm:t>
    </dgm:pt>
    <dgm:pt modelId="{FC9BD689-1533-4C49-80FC-8B863D716F7A}" type="parTrans" cxnId="{3C68C705-93F7-4A21-820F-8788C6F699D2}">
      <dgm:prSet/>
      <dgm:spPr/>
      <dgm:t>
        <a:bodyPr/>
        <a:lstStyle/>
        <a:p>
          <a:endParaRPr lang="en-US"/>
        </a:p>
      </dgm:t>
    </dgm:pt>
    <dgm:pt modelId="{86DB6669-D8F5-43A4-89F3-37B2FCCF47AD}" type="sibTrans" cxnId="{3C68C705-93F7-4A21-820F-8788C6F699D2}">
      <dgm:prSet/>
      <dgm:spPr/>
      <dgm:t>
        <a:bodyPr/>
        <a:lstStyle/>
        <a:p>
          <a:endParaRPr lang="en-US"/>
        </a:p>
      </dgm:t>
    </dgm:pt>
    <dgm:pt modelId="{85895492-46BB-4EC4-AEC0-7BF5F59E7A55}">
      <dgm:prSet phldrT="[Text]"/>
      <dgm:spPr/>
      <dgm:t>
        <a:bodyPr/>
        <a:lstStyle/>
        <a:p>
          <a:r>
            <a:rPr lang="en-US" dirty="0" smtClean="0"/>
            <a:t>If there are still openings, other docents will be invited to tour</a:t>
          </a:r>
        </a:p>
      </dgm:t>
    </dgm:pt>
    <dgm:pt modelId="{9DC1BC74-27AF-4D3A-9F84-5807D120E07F}" type="parTrans" cxnId="{659234D5-7EE6-43EC-9EFB-21CB5847D30D}">
      <dgm:prSet/>
      <dgm:spPr/>
      <dgm:t>
        <a:bodyPr/>
        <a:lstStyle/>
        <a:p>
          <a:endParaRPr lang="en-US"/>
        </a:p>
      </dgm:t>
    </dgm:pt>
    <dgm:pt modelId="{FFBB161E-9954-40D5-AB23-C84C6C4A76A9}" type="sibTrans" cxnId="{659234D5-7EE6-43EC-9EFB-21CB5847D30D}">
      <dgm:prSet/>
      <dgm:spPr/>
      <dgm:t>
        <a:bodyPr/>
        <a:lstStyle/>
        <a:p>
          <a:endParaRPr lang="en-US"/>
        </a:p>
      </dgm:t>
    </dgm:pt>
    <dgm:pt modelId="{23B4B752-9AEF-448B-9B6A-8C76B79B45B7}" type="pres">
      <dgm:prSet presAssocID="{756C802F-73A2-4654-B401-83A4BCAAA3F6}" presName="Name0" presStyleCnt="0">
        <dgm:presLayoutVars>
          <dgm:dir/>
          <dgm:resizeHandles val="exact"/>
        </dgm:presLayoutVars>
      </dgm:prSet>
      <dgm:spPr/>
    </dgm:pt>
    <dgm:pt modelId="{050C794E-642B-46A6-9B7F-147FE064B811}" type="pres">
      <dgm:prSet presAssocID="{692A1CBD-F946-4E39-B35A-38E247A1CF8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F94018-F9FB-4F97-B39E-96A93A7ABA28}" type="pres">
      <dgm:prSet presAssocID="{6E66F99B-69F2-4916-B223-8282B378D0C6}" presName="sibTrans" presStyleLbl="sibTrans2D1" presStyleIdx="0" presStyleCnt="3"/>
      <dgm:spPr/>
    </dgm:pt>
    <dgm:pt modelId="{4657B29D-D9C0-4C20-9CE8-AA44DB86AA57}" type="pres">
      <dgm:prSet presAssocID="{6E66F99B-69F2-4916-B223-8282B378D0C6}" presName="connectorText" presStyleLbl="sibTrans2D1" presStyleIdx="0" presStyleCnt="3"/>
      <dgm:spPr/>
    </dgm:pt>
    <dgm:pt modelId="{593841E2-EEDD-4A85-807D-AC53CF76F384}" type="pres">
      <dgm:prSet presAssocID="{D80BD49F-2121-4DE2-A8D0-7606E9C072C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A2EC8D-5612-4449-8E4D-6FB8B54961CB}" type="pres">
      <dgm:prSet presAssocID="{9419DC72-48CB-4E13-A7E0-7402FF9204C3}" presName="sibTrans" presStyleLbl="sibTrans2D1" presStyleIdx="1" presStyleCnt="3"/>
      <dgm:spPr/>
    </dgm:pt>
    <dgm:pt modelId="{0A060CD9-3EC1-4FBF-A264-DEA31B9E5F60}" type="pres">
      <dgm:prSet presAssocID="{9419DC72-48CB-4E13-A7E0-7402FF9204C3}" presName="connectorText" presStyleLbl="sibTrans2D1" presStyleIdx="1" presStyleCnt="3"/>
      <dgm:spPr/>
    </dgm:pt>
    <dgm:pt modelId="{C1A3870A-E647-46D9-A03D-F5241D69CD74}" type="pres">
      <dgm:prSet presAssocID="{93D21B84-1753-4F7D-85BD-1582D7C8333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5C2A94-DDE3-4A54-9000-187121196D2E}" type="pres">
      <dgm:prSet presAssocID="{86DB6669-D8F5-43A4-89F3-37B2FCCF47AD}" presName="sibTrans" presStyleLbl="sibTrans2D1" presStyleIdx="2" presStyleCnt="3"/>
      <dgm:spPr/>
    </dgm:pt>
    <dgm:pt modelId="{C9BB7D87-AA89-4E88-9B67-CB8AC53C37BB}" type="pres">
      <dgm:prSet presAssocID="{86DB6669-D8F5-43A4-89F3-37B2FCCF47AD}" presName="connectorText" presStyleLbl="sibTrans2D1" presStyleIdx="2" presStyleCnt="3"/>
      <dgm:spPr/>
    </dgm:pt>
    <dgm:pt modelId="{9C945BF7-1C7C-4215-ACEA-373EE2D92D6A}" type="pres">
      <dgm:prSet presAssocID="{85895492-46BB-4EC4-AEC0-7BF5F59E7A5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59234D5-7EE6-43EC-9EFB-21CB5847D30D}" srcId="{756C802F-73A2-4654-B401-83A4BCAAA3F6}" destId="{85895492-46BB-4EC4-AEC0-7BF5F59E7A55}" srcOrd="3" destOrd="0" parTransId="{9DC1BC74-27AF-4D3A-9F84-5807D120E07F}" sibTransId="{FFBB161E-9954-40D5-AB23-C84C6C4A76A9}"/>
    <dgm:cxn modelId="{F3FE7B10-4679-4B8B-922D-E3828DF421C5}" type="presOf" srcId="{6E66F99B-69F2-4916-B223-8282B378D0C6}" destId="{4657B29D-D9C0-4C20-9CE8-AA44DB86AA57}" srcOrd="1" destOrd="0" presId="urn:microsoft.com/office/officeart/2005/8/layout/process1"/>
    <dgm:cxn modelId="{E7A801D3-6B78-43F3-9124-55664F5B73B8}" type="presOf" srcId="{86DB6669-D8F5-43A4-89F3-37B2FCCF47AD}" destId="{FF5C2A94-DDE3-4A54-9000-187121196D2E}" srcOrd="0" destOrd="0" presId="urn:microsoft.com/office/officeart/2005/8/layout/process1"/>
    <dgm:cxn modelId="{2A5DA1DB-4E6B-46A2-8BE3-9C1ED0AD285F}" type="presOf" srcId="{692A1CBD-F946-4E39-B35A-38E247A1CF8E}" destId="{050C794E-642B-46A6-9B7F-147FE064B811}" srcOrd="0" destOrd="0" presId="urn:microsoft.com/office/officeart/2005/8/layout/process1"/>
    <dgm:cxn modelId="{BCB92F54-C391-4822-851C-550068953CB1}" type="presOf" srcId="{9419DC72-48CB-4E13-A7E0-7402FF9204C3}" destId="{F6A2EC8D-5612-4449-8E4D-6FB8B54961CB}" srcOrd="0" destOrd="0" presId="urn:microsoft.com/office/officeart/2005/8/layout/process1"/>
    <dgm:cxn modelId="{62872F07-CFF1-4FF0-BFFB-798DB10FEC16}" type="presOf" srcId="{9419DC72-48CB-4E13-A7E0-7402FF9204C3}" destId="{0A060CD9-3EC1-4FBF-A264-DEA31B9E5F60}" srcOrd="1" destOrd="0" presId="urn:microsoft.com/office/officeart/2005/8/layout/process1"/>
    <dgm:cxn modelId="{C54CDAA2-B959-4CC6-B477-75D66864F276}" type="presOf" srcId="{86DB6669-D8F5-43A4-89F3-37B2FCCF47AD}" destId="{C9BB7D87-AA89-4E88-9B67-CB8AC53C37BB}" srcOrd="1" destOrd="0" presId="urn:microsoft.com/office/officeart/2005/8/layout/process1"/>
    <dgm:cxn modelId="{E5A09616-1308-44E3-82D0-0FE59ACEEB70}" type="presOf" srcId="{93D21B84-1753-4F7D-85BD-1582D7C83338}" destId="{C1A3870A-E647-46D9-A03D-F5241D69CD74}" srcOrd="0" destOrd="0" presId="urn:microsoft.com/office/officeart/2005/8/layout/process1"/>
    <dgm:cxn modelId="{7CB1A52A-5325-47B3-8264-54AAEEC879A7}" srcId="{756C802F-73A2-4654-B401-83A4BCAAA3F6}" destId="{692A1CBD-F946-4E39-B35A-38E247A1CF8E}" srcOrd="0" destOrd="0" parTransId="{C6173782-8219-478F-9BC2-696F43B65156}" sibTransId="{6E66F99B-69F2-4916-B223-8282B378D0C6}"/>
    <dgm:cxn modelId="{F47DA424-2B1E-4821-9E0A-73AC5AD93B0B}" srcId="{756C802F-73A2-4654-B401-83A4BCAAA3F6}" destId="{D80BD49F-2121-4DE2-A8D0-7606E9C072C7}" srcOrd="1" destOrd="0" parTransId="{1D42EB95-D88F-4CAF-8EDE-F5608E9614CE}" sibTransId="{9419DC72-48CB-4E13-A7E0-7402FF9204C3}"/>
    <dgm:cxn modelId="{15027192-F91A-409D-B438-A539960A0017}" type="presOf" srcId="{85895492-46BB-4EC4-AEC0-7BF5F59E7A55}" destId="{9C945BF7-1C7C-4215-ACEA-373EE2D92D6A}" srcOrd="0" destOrd="0" presId="urn:microsoft.com/office/officeart/2005/8/layout/process1"/>
    <dgm:cxn modelId="{FABC3CEA-B5A5-4CBE-9D75-6E630BD9FD17}" type="presOf" srcId="{D80BD49F-2121-4DE2-A8D0-7606E9C072C7}" destId="{593841E2-EEDD-4A85-807D-AC53CF76F384}" srcOrd="0" destOrd="0" presId="urn:microsoft.com/office/officeart/2005/8/layout/process1"/>
    <dgm:cxn modelId="{95068B5E-E424-4B48-8978-B418A1B589E5}" type="presOf" srcId="{756C802F-73A2-4654-B401-83A4BCAAA3F6}" destId="{23B4B752-9AEF-448B-9B6A-8C76B79B45B7}" srcOrd="0" destOrd="0" presId="urn:microsoft.com/office/officeart/2005/8/layout/process1"/>
    <dgm:cxn modelId="{3C68C705-93F7-4A21-820F-8788C6F699D2}" srcId="{756C802F-73A2-4654-B401-83A4BCAAA3F6}" destId="{93D21B84-1753-4F7D-85BD-1582D7C83338}" srcOrd="2" destOrd="0" parTransId="{FC9BD689-1533-4C49-80FC-8B863D716F7A}" sibTransId="{86DB6669-D8F5-43A4-89F3-37B2FCCF47AD}"/>
    <dgm:cxn modelId="{57FA4968-147E-489A-A231-713E95B43AFE}" type="presOf" srcId="{6E66F99B-69F2-4916-B223-8282B378D0C6}" destId="{90F94018-F9FB-4F97-B39E-96A93A7ABA28}" srcOrd="0" destOrd="0" presId="urn:microsoft.com/office/officeart/2005/8/layout/process1"/>
    <dgm:cxn modelId="{D408E2D2-AC10-4847-9171-2EF0133B777A}" type="presParOf" srcId="{23B4B752-9AEF-448B-9B6A-8C76B79B45B7}" destId="{050C794E-642B-46A6-9B7F-147FE064B811}" srcOrd="0" destOrd="0" presId="urn:microsoft.com/office/officeart/2005/8/layout/process1"/>
    <dgm:cxn modelId="{40DA5A64-5F0B-4951-814D-B575ED97E5F9}" type="presParOf" srcId="{23B4B752-9AEF-448B-9B6A-8C76B79B45B7}" destId="{90F94018-F9FB-4F97-B39E-96A93A7ABA28}" srcOrd="1" destOrd="0" presId="urn:microsoft.com/office/officeart/2005/8/layout/process1"/>
    <dgm:cxn modelId="{B195CAAC-E4B7-4E97-A661-19C98670F95B}" type="presParOf" srcId="{90F94018-F9FB-4F97-B39E-96A93A7ABA28}" destId="{4657B29D-D9C0-4C20-9CE8-AA44DB86AA57}" srcOrd="0" destOrd="0" presId="urn:microsoft.com/office/officeart/2005/8/layout/process1"/>
    <dgm:cxn modelId="{59EEB9D8-63D0-424E-B1AB-E3493F8821E4}" type="presParOf" srcId="{23B4B752-9AEF-448B-9B6A-8C76B79B45B7}" destId="{593841E2-EEDD-4A85-807D-AC53CF76F384}" srcOrd="2" destOrd="0" presId="urn:microsoft.com/office/officeart/2005/8/layout/process1"/>
    <dgm:cxn modelId="{CD15BF0C-F541-423A-B7F4-78FED6AC4DCB}" type="presParOf" srcId="{23B4B752-9AEF-448B-9B6A-8C76B79B45B7}" destId="{F6A2EC8D-5612-4449-8E4D-6FB8B54961CB}" srcOrd="3" destOrd="0" presId="urn:microsoft.com/office/officeart/2005/8/layout/process1"/>
    <dgm:cxn modelId="{E01BB0A0-2DAA-4BE4-940E-57DB5B63AFEB}" type="presParOf" srcId="{F6A2EC8D-5612-4449-8E4D-6FB8B54961CB}" destId="{0A060CD9-3EC1-4FBF-A264-DEA31B9E5F60}" srcOrd="0" destOrd="0" presId="urn:microsoft.com/office/officeart/2005/8/layout/process1"/>
    <dgm:cxn modelId="{423A3C1C-B05E-462C-8D6D-2809E9B365FD}" type="presParOf" srcId="{23B4B752-9AEF-448B-9B6A-8C76B79B45B7}" destId="{C1A3870A-E647-46D9-A03D-F5241D69CD74}" srcOrd="4" destOrd="0" presId="urn:microsoft.com/office/officeart/2005/8/layout/process1"/>
    <dgm:cxn modelId="{8D8F48A7-D8D2-4A4F-8794-A6C6DF8A7029}" type="presParOf" srcId="{23B4B752-9AEF-448B-9B6A-8C76B79B45B7}" destId="{FF5C2A94-DDE3-4A54-9000-187121196D2E}" srcOrd="5" destOrd="0" presId="urn:microsoft.com/office/officeart/2005/8/layout/process1"/>
    <dgm:cxn modelId="{F7C189FD-BEDB-4A59-AA1E-DA22938B110D}" type="presParOf" srcId="{FF5C2A94-DDE3-4A54-9000-187121196D2E}" destId="{C9BB7D87-AA89-4E88-9B67-CB8AC53C37BB}" srcOrd="0" destOrd="0" presId="urn:microsoft.com/office/officeart/2005/8/layout/process1"/>
    <dgm:cxn modelId="{78A75905-AD7A-4EE0-90AD-23E61A145B18}" type="presParOf" srcId="{23B4B752-9AEF-448B-9B6A-8C76B79B45B7}" destId="{9C945BF7-1C7C-4215-ACEA-373EE2D92D6A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C4094F-02B0-4F85-A16C-464B56C9FA35}">
      <dsp:nvSpPr>
        <dsp:cNvPr id="0" name=""/>
        <dsp:cNvSpPr/>
      </dsp:nvSpPr>
      <dsp:spPr>
        <a:xfrm>
          <a:off x="-6126981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011321-DEE0-46BF-90AF-BA82B3BA9131}">
      <dsp:nvSpPr>
        <dsp:cNvPr id="0" name=""/>
        <dsp:cNvSpPr/>
      </dsp:nvSpPr>
      <dsp:spPr>
        <a:xfrm>
          <a:off x="610504" y="416587"/>
          <a:ext cx="7440913" cy="83360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Simplify the scheduling process</a:t>
          </a:r>
          <a:endParaRPr lang="en-US" sz="1900" kern="1200" dirty="0"/>
        </a:p>
      </dsp:txBody>
      <dsp:txXfrm>
        <a:off x="610504" y="416587"/>
        <a:ext cx="7440913" cy="833607"/>
      </dsp:txXfrm>
    </dsp:sp>
    <dsp:sp modelId="{F6035A08-6821-474C-B86F-0149963FDAC1}">
      <dsp:nvSpPr>
        <dsp:cNvPr id="0" name=""/>
        <dsp:cNvSpPr/>
      </dsp:nvSpPr>
      <dsp:spPr>
        <a:xfrm>
          <a:off x="89500" y="312386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23A9BA-352C-47FE-8E5A-634B7E5977E1}">
      <dsp:nvSpPr>
        <dsp:cNvPr id="0" name=""/>
        <dsp:cNvSpPr/>
      </dsp:nvSpPr>
      <dsp:spPr>
        <a:xfrm>
          <a:off x="1088431" y="1667215"/>
          <a:ext cx="6962986" cy="83360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Allows docents to manage their own scheduling, keeping their autonomy, and the “day of the week” system already in place. </a:t>
          </a:r>
          <a:endParaRPr lang="en-US" sz="1900" kern="1200" dirty="0"/>
        </a:p>
      </dsp:txBody>
      <dsp:txXfrm>
        <a:off x="1088431" y="1667215"/>
        <a:ext cx="6962986" cy="833607"/>
      </dsp:txXfrm>
    </dsp:sp>
    <dsp:sp modelId="{489133C9-1623-466F-BD8B-82167F08E8C0}">
      <dsp:nvSpPr>
        <dsp:cNvPr id="0" name=""/>
        <dsp:cNvSpPr/>
      </dsp:nvSpPr>
      <dsp:spPr>
        <a:xfrm>
          <a:off x="567426" y="1563014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569DBE-A92D-4380-BD34-12F7A585B2C4}">
      <dsp:nvSpPr>
        <dsp:cNvPr id="0" name=""/>
        <dsp:cNvSpPr/>
      </dsp:nvSpPr>
      <dsp:spPr>
        <a:xfrm>
          <a:off x="1088431" y="2917843"/>
          <a:ext cx="6962986" cy="83360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Creating a single point of contact across all museum tours</a:t>
          </a:r>
          <a:endParaRPr lang="en-US" sz="1900" kern="1200" dirty="0"/>
        </a:p>
      </dsp:txBody>
      <dsp:txXfrm>
        <a:off x="1088431" y="2917843"/>
        <a:ext cx="6962986" cy="833607"/>
      </dsp:txXfrm>
    </dsp:sp>
    <dsp:sp modelId="{8E5D7AE3-54FE-4728-B164-EAB5BFE58436}">
      <dsp:nvSpPr>
        <dsp:cNvPr id="0" name=""/>
        <dsp:cNvSpPr/>
      </dsp:nvSpPr>
      <dsp:spPr>
        <a:xfrm>
          <a:off x="567426" y="2813642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E47A3F-D252-46CA-9BFD-EDAEFD713929}">
      <dsp:nvSpPr>
        <dsp:cNvPr id="0" name=""/>
        <dsp:cNvSpPr/>
      </dsp:nvSpPr>
      <dsp:spPr>
        <a:xfrm>
          <a:off x="610504" y="4168472"/>
          <a:ext cx="7440913" cy="83360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Standardizing tour messaging for teachers and tour group leaders, leading to greater consistency across the board</a:t>
          </a:r>
          <a:endParaRPr lang="en-US" sz="1900" kern="1200" dirty="0"/>
        </a:p>
      </dsp:txBody>
      <dsp:txXfrm>
        <a:off x="610504" y="4168472"/>
        <a:ext cx="7440913" cy="833607"/>
      </dsp:txXfrm>
    </dsp:sp>
    <dsp:sp modelId="{FF3B1E77-E116-4D11-B727-A3E20DF9C859}">
      <dsp:nvSpPr>
        <dsp:cNvPr id="0" name=""/>
        <dsp:cNvSpPr/>
      </dsp:nvSpPr>
      <dsp:spPr>
        <a:xfrm>
          <a:off x="89500" y="4064271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0C794E-642B-46A6-9B7F-147FE064B811}">
      <dsp:nvSpPr>
        <dsp:cNvPr id="0" name=""/>
        <dsp:cNvSpPr/>
      </dsp:nvSpPr>
      <dsp:spPr>
        <a:xfrm>
          <a:off x="3571" y="1707571"/>
          <a:ext cx="1561703" cy="200352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Request is received for a Friday AM Visual Voyages Tour</a:t>
          </a:r>
          <a:endParaRPr lang="en-US" sz="1800" kern="1200" dirty="0"/>
        </a:p>
      </dsp:txBody>
      <dsp:txXfrm>
        <a:off x="49312" y="1753312"/>
        <a:ext cx="1470221" cy="1912042"/>
      </dsp:txXfrm>
    </dsp:sp>
    <dsp:sp modelId="{90F94018-F9FB-4F97-B39E-96A93A7ABA28}">
      <dsp:nvSpPr>
        <dsp:cNvPr id="0" name=""/>
        <dsp:cNvSpPr/>
      </dsp:nvSpPr>
      <dsp:spPr>
        <a:xfrm>
          <a:off x="1721445" y="2515682"/>
          <a:ext cx="331081" cy="3873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1721445" y="2593142"/>
        <a:ext cx="231757" cy="232382"/>
      </dsp:txXfrm>
    </dsp:sp>
    <dsp:sp modelId="{593841E2-EEDD-4A85-807D-AC53CF76F384}">
      <dsp:nvSpPr>
        <dsp:cNvPr id="0" name=""/>
        <dsp:cNvSpPr/>
      </dsp:nvSpPr>
      <dsp:spPr>
        <a:xfrm>
          <a:off x="2189956" y="1707571"/>
          <a:ext cx="1561703" cy="200352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The invite is sent out to available Visual Voyages Friday AM docents </a:t>
          </a:r>
          <a:endParaRPr lang="en-US" sz="1800" kern="1200" dirty="0"/>
        </a:p>
      </dsp:txBody>
      <dsp:txXfrm>
        <a:off x="2235697" y="1753312"/>
        <a:ext cx="1470221" cy="1912042"/>
      </dsp:txXfrm>
    </dsp:sp>
    <dsp:sp modelId="{F6A2EC8D-5612-4449-8E4D-6FB8B54961CB}">
      <dsp:nvSpPr>
        <dsp:cNvPr id="0" name=""/>
        <dsp:cNvSpPr/>
      </dsp:nvSpPr>
      <dsp:spPr>
        <a:xfrm>
          <a:off x="3907829" y="2515682"/>
          <a:ext cx="331081" cy="3873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3907829" y="2593142"/>
        <a:ext cx="231757" cy="232382"/>
      </dsp:txXfrm>
    </dsp:sp>
    <dsp:sp modelId="{C1A3870A-E647-46D9-A03D-F5241D69CD74}">
      <dsp:nvSpPr>
        <dsp:cNvPr id="0" name=""/>
        <dsp:cNvSpPr/>
      </dsp:nvSpPr>
      <dsp:spPr>
        <a:xfrm>
          <a:off x="4376340" y="1707571"/>
          <a:ext cx="1561703" cy="200352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If there are still openings, the Friday AM subs will be sent an invite request</a:t>
          </a:r>
        </a:p>
      </dsp:txBody>
      <dsp:txXfrm>
        <a:off x="4422081" y="1753312"/>
        <a:ext cx="1470221" cy="1912042"/>
      </dsp:txXfrm>
    </dsp:sp>
    <dsp:sp modelId="{FF5C2A94-DDE3-4A54-9000-187121196D2E}">
      <dsp:nvSpPr>
        <dsp:cNvPr id="0" name=""/>
        <dsp:cNvSpPr/>
      </dsp:nvSpPr>
      <dsp:spPr>
        <a:xfrm>
          <a:off x="6094214" y="2515682"/>
          <a:ext cx="331081" cy="3873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6094214" y="2593142"/>
        <a:ext cx="231757" cy="232382"/>
      </dsp:txXfrm>
    </dsp:sp>
    <dsp:sp modelId="{9C945BF7-1C7C-4215-ACEA-373EE2D92D6A}">
      <dsp:nvSpPr>
        <dsp:cNvPr id="0" name=""/>
        <dsp:cNvSpPr/>
      </dsp:nvSpPr>
      <dsp:spPr>
        <a:xfrm>
          <a:off x="6562724" y="1707571"/>
          <a:ext cx="1561703" cy="200352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If there are still openings, other docents will be invited to tour</a:t>
          </a:r>
        </a:p>
      </dsp:txBody>
      <dsp:txXfrm>
        <a:off x="6608465" y="1753312"/>
        <a:ext cx="1470221" cy="19120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AF66-838C-499D-ACE0-62B8DA853F97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3061D-D357-4F33-8904-8A9FF950C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59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AF66-838C-499D-ACE0-62B8DA853F97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3061D-D357-4F33-8904-8A9FF950C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90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AF66-838C-499D-ACE0-62B8DA853F97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3061D-D357-4F33-8904-8A9FF950C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826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AF66-838C-499D-ACE0-62B8DA853F97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3061D-D357-4F33-8904-8A9FF950C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010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AF66-838C-499D-ACE0-62B8DA853F97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3061D-D357-4F33-8904-8A9FF950C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31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AF66-838C-499D-ACE0-62B8DA853F97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3061D-D357-4F33-8904-8A9FF950C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079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AF66-838C-499D-ACE0-62B8DA853F97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3061D-D357-4F33-8904-8A9FF950C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946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AF66-838C-499D-ACE0-62B8DA853F97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3061D-D357-4F33-8904-8A9FF950C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306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AF66-838C-499D-ACE0-62B8DA853F97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3061D-D357-4F33-8904-8A9FF950C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547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AF66-838C-499D-ACE0-62B8DA853F97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3061D-D357-4F33-8904-8A9FF950C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077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AF66-838C-499D-ACE0-62B8DA853F97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3061D-D357-4F33-8904-8A9FF950C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822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7AF66-838C-499D-ACE0-62B8DA853F97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3061D-D357-4F33-8904-8A9FF950C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022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mrobbins@Coloradocollege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1916" y="1411705"/>
            <a:ext cx="9144000" cy="3529262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FFC000"/>
                </a:solidFill>
              </a:rPr>
              <a:t>An Introduction to Sign-Up Genius: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sz="5300" dirty="0"/>
              <a:t>T</a:t>
            </a:r>
            <a:r>
              <a:rPr lang="en-US" sz="5300" dirty="0" smtClean="0"/>
              <a:t>he Benefits of and Reasons for Using a </a:t>
            </a:r>
            <a:r>
              <a:rPr lang="en-US" sz="5300" dirty="0"/>
              <a:t>N</a:t>
            </a:r>
            <a:r>
              <a:rPr lang="en-US" sz="5300" dirty="0" smtClean="0"/>
              <a:t>ew </a:t>
            </a:r>
            <a:r>
              <a:rPr lang="en-US" sz="5300" dirty="0"/>
              <a:t>S</a:t>
            </a:r>
            <a:r>
              <a:rPr lang="en-US" sz="5300" dirty="0" smtClean="0"/>
              <a:t>cheduling </a:t>
            </a:r>
            <a:r>
              <a:rPr lang="en-US" sz="5300" dirty="0"/>
              <a:t>S</a:t>
            </a:r>
            <a:r>
              <a:rPr lang="en-US" sz="5300" dirty="0" smtClean="0"/>
              <a:t>ystem</a:t>
            </a:r>
            <a:endParaRPr lang="en-US" sz="5300" dirty="0"/>
          </a:p>
        </p:txBody>
      </p:sp>
    </p:spTree>
    <p:extLst>
      <p:ext uri="{BB962C8B-B14F-4D97-AF65-F5344CB8AC3E}">
        <p14:creationId xmlns:p14="http://schemas.microsoft.com/office/powerpoint/2010/main" val="206932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 rotWithShape="1">
          <a:blip r:embed="rId2"/>
          <a:srcRect t="13946" r="31350" b="15828"/>
          <a:stretch/>
        </p:blipFill>
        <p:spPr bwMode="auto">
          <a:xfrm>
            <a:off x="1596189" y="1690688"/>
            <a:ext cx="8999622" cy="4998000"/>
          </a:xfrm>
          <a:prstGeom prst="rect">
            <a:avLst/>
          </a:prstGeom>
          <a:ln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473340" y="4189688"/>
            <a:ext cx="1455722" cy="100350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Click the “Sign Up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ow” 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button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876925" y="4963735"/>
            <a:ext cx="846121" cy="581310"/>
          </a:xfrm>
          <a:prstGeom prst="straightConnector1">
            <a:avLst/>
          </a:prstGeom>
          <a:noFill/>
          <a:ln w="571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C000"/>
                </a:solidFill>
              </a:rPr>
              <a:t>Step 3: Add comments if you choose and confirm sign up by clicking the “sign up now button”</a:t>
            </a:r>
            <a:endParaRPr lang="en-US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081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/>
          <a:srcRect t="14200" r="31474" b="20729"/>
          <a:stretch/>
        </p:blipFill>
        <p:spPr bwMode="auto">
          <a:xfrm>
            <a:off x="1379622" y="1690688"/>
            <a:ext cx="9111915" cy="484471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785811" y="3165124"/>
            <a:ext cx="3038175" cy="207581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page signals to you that the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sign up was a success!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you would like, you can choose to add the sign up to your personal calendar.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3256547" y="4743634"/>
            <a:ext cx="3529264" cy="99460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838200" y="313088"/>
            <a:ext cx="10515600" cy="1325563"/>
          </a:xfrm>
        </p:spPr>
        <p:txBody>
          <a:bodyPr/>
          <a:lstStyle/>
          <a:p>
            <a:r>
              <a:rPr lang="en-US" b="1" dirty="0" smtClean="0">
                <a:solidFill>
                  <a:srgbClr val="FFC000"/>
                </a:solidFill>
              </a:rPr>
              <a:t>Optional step 4: Choose to add the event to your personal calendar </a:t>
            </a:r>
            <a:endParaRPr lang="en-US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2857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 smtClean="0">
                <a:solidFill>
                  <a:schemeClr val="accent4"/>
                </a:solidFill>
              </a:rPr>
              <a:t>Final thoughts:</a:t>
            </a:r>
            <a:endParaRPr lang="en-US" sz="5400" b="1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3951"/>
            <a:ext cx="10515600" cy="4505903"/>
          </a:xfrm>
        </p:spPr>
        <p:txBody>
          <a:bodyPr>
            <a:normAutofit fontScale="85000" lnSpcReduction="10000"/>
          </a:bodyPr>
          <a:lstStyle/>
          <a:p>
            <a:r>
              <a:rPr lang="en-US" sz="3000" u="sng" dirty="0" smtClean="0"/>
              <a:t>My goal in my position</a:t>
            </a:r>
            <a:r>
              <a:rPr lang="en-US" sz="3000" dirty="0" smtClean="0"/>
              <a:t>: Tour coordinating in service of our docents and those touring our museum! </a:t>
            </a:r>
          </a:p>
          <a:p>
            <a:pPr lvl="1"/>
            <a:r>
              <a:rPr lang="en-US" sz="2600" dirty="0" smtClean="0"/>
              <a:t>Scheduling should not be a burden for our volunteers. Less time spent coordinating schedules will free up time to focus on what is most important: giving tours.</a:t>
            </a:r>
          </a:p>
          <a:p>
            <a:pPr lvl="1"/>
            <a:r>
              <a:rPr lang="en-US" sz="2600" dirty="0" smtClean="0"/>
              <a:t>Additionally, I would like to simplify the process for our touring teachers through single-stream messaging and one point of contact across all tours. </a:t>
            </a:r>
          </a:p>
          <a:p>
            <a:r>
              <a:rPr lang="en-US" sz="3000" dirty="0" smtClean="0"/>
              <a:t>If you feel you need help learning to navigate the system, please email or call me and I am happy to set up a one-on-one training session with you at your convenience. (</a:t>
            </a:r>
            <a:r>
              <a:rPr lang="en-US" sz="3000" dirty="0" smtClean="0">
                <a:hlinkClick r:id="rId2"/>
              </a:rPr>
              <a:t>mrobbins@Coloradocollege.edu</a:t>
            </a:r>
            <a:r>
              <a:rPr lang="en-US" sz="3000" dirty="0" smtClean="0"/>
              <a:t> or 719.634.5392) </a:t>
            </a:r>
          </a:p>
          <a:p>
            <a:r>
              <a:rPr lang="en-US" sz="3000" dirty="0" smtClean="0"/>
              <a:t>Additionally, if you have questions which were not answered today but you would prefer to ask them in private, also feel free to call or email me. </a:t>
            </a:r>
          </a:p>
          <a:p>
            <a:r>
              <a:rPr lang="en-US" sz="3000" dirty="0" smtClean="0"/>
              <a:t>Questions?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667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2836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accent4"/>
                </a:solidFill>
              </a:rPr>
              <a:t>What will be covered in this presentation: </a:t>
            </a:r>
            <a:endParaRPr lang="en-US" sz="5400" b="1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18352"/>
            <a:ext cx="10515600" cy="3272848"/>
          </a:xfrm>
        </p:spPr>
        <p:txBody>
          <a:bodyPr/>
          <a:lstStyle/>
          <a:p>
            <a:r>
              <a:rPr lang="en-US" sz="4000" dirty="0" smtClean="0"/>
              <a:t>Reasons for adopting a new scheduling system</a:t>
            </a:r>
          </a:p>
          <a:p>
            <a:r>
              <a:rPr lang="en-US" sz="4000" dirty="0" smtClean="0"/>
              <a:t>The benefits of using the new system</a:t>
            </a:r>
          </a:p>
          <a:p>
            <a:r>
              <a:rPr lang="en-US" sz="4000" dirty="0" smtClean="0"/>
              <a:t>A demonstration of how the system works</a:t>
            </a:r>
          </a:p>
          <a:p>
            <a:r>
              <a:rPr lang="en-US" sz="4000" dirty="0" smtClean="0"/>
              <a:t>Summary of Presentation and Time for questions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491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895046544"/>
              </p:ext>
            </p:extLst>
          </p:nvPr>
        </p:nvGraphicFramePr>
        <p:xfrm>
          <a:off x="3716421" y="767792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05063" y="1909012"/>
            <a:ext cx="3926305" cy="26950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4 Key </a:t>
            </a:r>
            <a:r>
              <a:rPr lang="en-US" dirty="0"/>
              <a:t>R</a:t>
            </a:r>
            <a:r>
              <a:rPr lang="en-US" dirty="0" smtClean="0"/>
              <a:t>easons for Transitioning to a New Scheduling </a:t>
            </a:r>
            <a:r>
              <a:rPr lang="en-US" dirty="0"/>
              <a:t>P</a:t>
            </a:r>
            <a:r>
              <a:rPr lang="en-US" dirty="0" smtClean="0"/>
              <a:t>rocess: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806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9739"/>
            <a:ext cx="10515600" cy="1089603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chemeClr val="accent4"/>
                </a:solidFill>
              </a:rPr>
              <a:t>Tim </a:t>
            </a:r>
            <a:r>
              <a:rPr lang="en-US" b="1" dirty="0">
                <a:solidFill>
                  <a:schemeClr val="accent4"/>
                </a:solidFill>
              </a:rPr>
              <a:t>King has already piloted site with theater ushers and has been using for over a </a:t>
            </a:r>
            <a:r>
              <a:rPr lang="en-US" b="1" dirty="0" smtClean="0">
                <a:solidFill>
                  <a:schemeClr val="accent4"/>
                </a:solidFill>
              </a:rPr>
              <a:t>year!</a:t>
            </a:r>
            <a:r>
              <a:rPr lang="en-US" sz="4000" b="1" dirty="0"/>
              <a:t/>
            </a:r>
            <a:br>
              <a:rPr lang="en-US" sz="4000" b="1" dirty="0"/>
            </a:br>
            <a:endParaRPr lang="en-US" sz="40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9342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Usher testimonials: </a:t>
            </a:r>
          </a:p>
          <a:p>
            <a:pPr marL="0" indent="0">
              <a:buNone/>
            </a:pPr>
            <a:r>
              <a:rPr lang="en-US" dirty="0" smtClean="0"/>
              <a:t>“Sign Up Genius is organized, user friendly, and very easy to navigate. It clearly provides the organization’s scheduled dates, immediately confirms your sign-up, and a reminder arrives several days in advance of your scheduled events. Dates of commitment are chronologically listed for the volunteer, and changes can be made at any time. As a volunteer, we have found this program to be extremely helpful and efficient.” – Ron and Tina Thomas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“I want to pass on how easy it is to sign up for shows with Sign Up Genius. You can go onto the site anytime to see where there is a need and sign up instantly. It also gives you the option to cancel [if needed.] I love the ease of it. Thank you for implementing this!” – Rosemary </a:t>
            </a:r>
            <a:r>
              <a:rPr lang="en-US" dirty="0" err="1" smtClean="0"/>
              <a:t>Calderaro</a:t>
            </a:r>
            <a:r>
              <a:rPr lang="en-US" dirty="0" smtClean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6954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FFC000"/>
                </a:solidFill>
              </a:rPr>
              <a:t>The system allows us to keep day-of-the-week/availability structure already in place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4006"/>
            <a:ext cx="10515600" cy="4909319"/>
          </a:xfrm>
        </p:spPr>
        <p:txBody>
          <a:bodyPr>
            <a:normAutofit lnSpcReduction="10000"/>
          </a:bodyPr>
          <a:lstStyle/>
          <a:p>
            <a:pPr marL="228600" lvl="1">
              <a:spcBef>
                <a:spcPts val="1000"/>
              </a:spcBef>
            </a:pPr>
            <a:r>
              <a:rPr lang="en-US" sz="2800" dirty="0" smtClean="0"/>
              <a:t>Event invites can be sent to specific groups based on docent availability</a:t>
            </a:r>
            <a:r>
              <a:rPr lang="en-US" dirty="0" smtClean="0"/>
              <a:t>. </a:t>
            </a:r>
            <a:r>
              <a:rPr lang="en-US" sz="2800" dirty="0" smtClean="0"/>
              <a:t>Essentially, we are able to keep scheduling structures </a:t>
            </a:r>
            <a:r>
              <a:rPr lang="en-US" sz="2800" dirty="0" smtClean="0"/>
              <a:t>consistent: </a:t>
            </a:r>
            <a:endParaRPr lang="en-US" dirty="0"/>
          </a:p>
          <a:p>
            <a:pPr marL="228600" lvl="1">
              <a:spcBef>
                <a:spcPts val="1000"/>
              </a:spcBef>
            </a:pPr>
            <a:endParaRPr lang="en-US" sz="2800" dirty="0" smtClean="0"/>
          </a:p>
          <a:p>
            <a:pPr marL="0" lvl="1" indent="0">
              <a:spcBef>
                <a:spcPts val="1000"/>
              </a:spcBef>
              <a:buNone/>
            </a:pPr>
            <a:endParaRPr lang="en-US" sz="2800" dirty="0"/>
          </a:p>
          <a:p>
            <a:pPr marL="0" lvl="1" indent="0">
              <a:spcBef>
                <a:spcPts val="1000"/>
              </a:spcBef>
              <a:buNone/>
            </a:pPr>
            <a:endParaRPr lang="en-US" sz="2800" dirty="0" smtClean="0"/>
          </a:p>
          <a:p>
            <a:pPr marL="0" lvl="1" indent="0">
              <a:spcBef>
                <a:spcPts val="1000"/>
              </a:spcBef>
              <a:buNone/>
            </a:pPr>
            <a:endParaRPr lang="en-US" sz="2800" dirty="0"/>
          </a:p>
          <a:p>
            <a:pPr marL="0" lvl="1" indent="0">
              <a:spcBef>
                <a:spcPts val="1000"/>
              </a:spcBef>
              <a:buNone/>
            </a:pPr>
            <a:endParaRPr lang="en-US" sz="2800" dirty="0" smtClean="0"/>
          </a:p>
          <a:p>
            <a:pPr marL="0" lvl="1" indent="0">
              <a:spcBef>
                <a:spcPts val="1000"/>
              </a:spcBef>
              <a:buNone/>
            </a:pPr>
            <a:r>
              <a:rPr lang="en-US" sz="2600" dirty="0" smtClean="0"/>
              <a:t>Note</a:t>
            </a:r>
            <a:r>
              <a:rPr lang="en-US" sz="2600" dirty="0" smtClean="0"/>
              <a:t>: Docents </a:t>
            </a:r>
            <a:r>
              <a:rPr lang="en-US" sz="2600" dirty="0"/>
              <a:t>will maintain </a:t>
            </a:r>
            <a:r>
              <a:rPr lang="en-US" sz="2600" dirty="0" smtClean="0"/>
              <a:t>the ability </a:t>
            </a:r>
            <a:r>
              <a:rPr lang="en-US" sz="2600" dirty="0" smtClean="0"/>
              <a:t>to</a:t>
            </a:r>
            <a:r>
              <a:rPr lang="en-US" sz="2600" dirty="0" smtClean="0"/>
              <a:t> choose </a:t>
            </a:r>
            <a:r>
              <a:rPr lang="en-US" sz="2600" dirty="0"/>
              <a:t>tour dates. If they are unavailable or unable to tour, they can choose not to sign up</a:t>
            </a:r>
            <a:r>
              <a:rPr lang="en-US" sz="2600" dirty="0" smtClean="0"/>
              <a:t>. Half</a:t>
            </a:r>
            <a:r>
              <a:rPr lang="en-US" sz="2600" dirty="0" smtClean="0"/>
              <a:t>way through each month I will send out an email to all docents checking into their availability. </a:t>
            </a:r>
            <a:endParaRPr lang="en-US" sz="2600" dirty="0" smtClean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407167995"/>
              </p:ext>
            </p:extLst>
          </p:nvPr>
        </p:nvGraphicFramePr>
        <p:xfrm>
          <a:off x="2032000" y="1184658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1878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800" b="1" dirty="0" smtClean="0">
                <a:solidFill>
                  <a:srgbClr val="FFC000"/>
                </a:solidFill>
              </a:rPr>
              <a:t>It is simple </a:t>
            </a:r>
            <a:r>
              <a:rPr lang="en-US" sz="4800" b="1" dirty="0" smtClean="0">
                <a:solidFill>
                  <a:srgbClr val="FFC000"/>
                </a:solidFill>
              </a:rPr>
              <a:t>to </a:t>
            </a:r>
            <a:r>
              <a:rPr lang="en-US" sz="4800" b="1" dirty="0" smtClean="0">
                <a:solidFill>
                  <a:srgbClr val="FFC000"/>
                </a:solidFill>
              </a:rPr>
              <a:t>operate. 4 things to keep in mind:</a:t>
            </a:r>
            <a:endParaRPr lang="en-US" sz="48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An </a:t>
            </a:r>
            <a:r>
              <a:rPr lang="en-US" sz="3200" dirty="0" smtClean="0"/>
              <a:t>invite is sent to </a:t>
            </a:r>
            <a:r>
              <a:rPr lang="en-US" sz="3200" b="1" u="sng" dirty="0" smtClean="0"/>
              <a:t>possible</a:t>
            </a:r>
            <a:r>
              <a:rPr lang="en-US" sz="3200" dirty="0" smtClean="0"/>
              <a:t> participants via email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Each participant has the choice to sign-up or to abstain </a:t>
            </a:r>
            <a:r>
              <a:rPr lang="en-US" sz="3200" dirty="0" smtClean="0"/>
              <a:t>from </a:t>
            </a:r>
            <a:r>
              <a:rPr lang="en-US" sz="3200" dirty="0" smtClean="0"/>
              <a:t>any given event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Once a person has volunteered, the specific position shows as “filled” online and is no longer available for other volunteers to fill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A reminder email is sent to those who have signed up </a:t>
            </a:r>
            <a:r>
              <a:rPr lang="en-US" sz="3200" dirty="0" smtClean="0"/>
              <a:t>a </a:t>
            </a:r>
            <a:r>
              <a:rPr lang="en-US" sz="3200" dirty="0" smtClean="0"/>
              <a:t>week prior to the tour date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18878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99" t="18331" b="4710"/>
          <a:stretch/>
        </p:blipFill>
        <p:spPr bwMode="auto">
          <a:xfrm>
            <a:off x="1860883" y="1690688"/>
            <a:ext cx="8277727" cy="4870532"/>
          </a:xfrm>
          <a:prstGeom prst="rect">
            <a:avLst/>
          </a:prstGeom>
          <a:ln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037622" y="3438792"/>
            <a:ext cx="1646522" cy="412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Email format: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6599069" y="5561634"/>
            <a:ext cx="2171950" cy="2157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 Box 11"/>
          <p:cNvSpPr txBox="1"/>
          <p:nvPr/>
        </p:nvSpPr>
        <p:spPr>
          <a:xfrm>
            <a:off x="8835188" y="5315470"/>
            <a:ext cx="2326105" cy="45471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Click to go to webpage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C000"/>
                </a:solidFill>
              </a:rPr>
              <a:t>Step 1: Receive email and click “Sign Up” button</a:t>
            </a:r>
            <a:endParaRPr lang="en-US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643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45" t="15749" r="31340" b="16606"/>
          <a:stretch/>
        </p:blipFill>
        <p:spPr bwMode="auto">
          <a:xfrm>
            <a:off x="1264853" y="672362"/>
            <a:ext cx="9579611" cy="5439677"/>
          </a:xfrm>
          <a:prstGeom prst="rect">
            <a:avLst/>
          </a:prstGeom>
          <a:ln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2036128" y="983783"/>
            <a:ext cx="2872757" cy="198400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link will bring docents to the tour or meeting page</a:t>
            </a:r>
            <a: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It will look something like this…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Box 13"/>
          <p:cNvSpPr txBox="1"/>
          <p:nvPr/>
        </p:nvSpPr>
        <p:spPr>
          <a:xfrm>
            <a:off x="9026041" y="2541572"/>
            <a:ext cx="1423035" cy="1468954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tour information can be found here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7908758" y="2541572"/>
            <a:ext cx="1026930" cy="42621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7818406" y="3229393"/>
            <a:ext cx="1117282" cy="0"/>
          </a:xfrm>
          <a:prstGeom prst="straightConnector1">
            <a:avLst/>
          </a:prstGeom>
          <a:noFill/>
          <a:ln w="571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1" name="Straight Arrow Connector 10"/>
          <p:cNvCxnSpPr/>
          <p:nvPr/>
        </p:nvCxnSpPr>
        <p:spPr>
          <a:xfrm flipH="1">
            <a:off x="8085221" y="3392201"/>
            <a:ext cx="850467" cy="588628"/>
          </a:xfrm>
          <a:prstGeom prst="straightConnector1">
            <a:avLst/>
          </a:prstGeom>
          <a:noFill/>
          <a:ln w="571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015779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/>
          <a:srcRect l="30479" t="27887" b="4991"/>
          <a:stretch/>
        </p:blipFill>
        <p:spPr bwMode="auto">
          <a:xfrm>
            <a:off x="1533441" y="1550669"/>
            <a:ext cx="9423317" cy="4931310"/>
          </a:xfrm>
          <a:prstGeom prst="rect">
            <a:avLst/>
          </a:prstGeom>
          <a:ln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536133" y="1751380"/>
            <a:ext cx="3156635" cy="106960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Scroll to the bottom of the page. Click preferred sign up slot. Click submit and sign up.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505392" y="2286183"/>
            <a:ext cx="2177850" cy="1545623"/>
          </a:xfrm>
          <a:prstGeom prst="straightConnector1">
            <a:avLst/>
          </a:prstGeom>
          <a:noFill/>
          <a:ln w="571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9" name="Straight Arrow Connector 8"/>
          <p:cNvCxnSpPr/>
          <p:nvPr/>
        </p:nvCxnSpPr>
        <p:spPr>
          <a:xfrm>
            <a:off x="3144253" y="2662989"/>
            <a:ext cx="696578" cy="3112500"/>
          </a:xfrm>
          <a:prstGeom prst="straightConnector1">
            <a:avLst/>
          </a:prstGeom>
          <a:noFill/>
          <a:ln w="571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85544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C000"/>
                </a:solidFill>
              </a:rPr>
              <a:t>Steps 2: Click your preferred slot, then submit your sign up by clicking the “submit and sign up” button</a:t>
            </a:r>
            <a:endParaRPr lang="en-US" sz="36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998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4601</TotalTime>
  <Words>801</Words>
  <Application>Microsoft Office PowerPoint</Application>
  <PresentationFormat>Widescreen</PresentationFormat>
  <Paragraphs>51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An Introduction to Sign-Up Genius:  The Benefits of and Reasons for Using a New Scheduling System</vt:lpstr>
      <vt:lpstr>What will be covered in this presentation: </vt:lpstr>
      <vt:lpstr>4 Key Reasons for Transitioning to a New Scheduling Process:</vt:lpstr>
      <vt:lpstr>Tim King has already piloted site with theater ushers and has been using for over a year! </vt:lpstr>
      <vt:lpstr>The system allows us to keep day-of-the-week/availability structure already in place</vt:lpstr>
      <vt:lpstr>It is simple to operate. 4 things to keep in mind:</vt:lpstr>
      <vt:lpstr>Step 1: Receive email and click “Sign Up” button</vt:lpstr>
      <vt:lpstr>PowerPoint Presentation</vt:lpstr>
      <vt:lpstr>Steps 2: Click your preferred slot, then submit your sign up by clicking the “submit and sign up” button</vt:lpstr>
      <vt:lpstr>Step 3: Add comments if you choose and confirm sign up by clicking the “sign up now button”</vt:lpstr>
      <vt:lpstr>Optional step 4: Choose to add the event to your personal calendar </vt:lpstr>
      <vt:lpstr>Final thoughts: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Robbins</dc:creator>
  <cp:lastModifiedBy>Megan Robbins</cp:lastModifiedBy>
  <cp:revision>33</cp:revision>
  <dcterms:created xsi:type="dcterms:W3CDTF">2018-04-02T13:33:47Z</dcterms:created>
  <dcterms:modified xsi:type="dcterms:W3CDTF">2018-04-16T17:29:57Z</dcterms:modified>
</cp:coreProperties>
</file>