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63" r:id="rId2"/>
    <p:sldId id="264" r:id="rId3"/>
    <p:sldId id="265" r:id="rId4"/>
    <p:sldId id="298" r:id="rId5"/>
    <p:sldId id="299" r:id="rId6"/>
    <p:sldId id="327" r:id="rId7"/>
    <p:sldId id="300" r:id="rId8"/>
    <p:sldId id="301" r:id="rId9"/>
    <p:sldId id="266" r:id="rId10"/>
    <p:sldId id="267" r:id="rId11"/>
    <p:sldId id="268" r:id="rId12"/>
    <p:sldId id="269" r:id="rId13"/>
    <p:sldId id="272" r:id="rId14"/>
    <p:sldId id="302" r:id="rId15"/>
    <p:sldId id="283" r:id="rId16"/>
    <p:sldId id="284" r:id="rId17"/>
    <p:sldId id="303" r:id="rId18"/>
    <p:sldId id="275" r:id="rId19"/>
    <p:sldId id="310" r:id="rId20"/>
    <p:sldId id="276" r:id="rId21"/>
    <p:sldId id="311" r:id="rId22"/>
    <p:sldId id="309" r:id="rId23"/>
    <p:sldId id="274" r:id="rId24"/>
    <p:sldId id="305" r:id="rId25"/>
    <p:sldId id="306" r:id="rId26"/>
    <p:sldId id="307" r:id="rId27"/>
    <p:sldId id="312" r:id="rId28"/>
    <p:sldId id="313" r:id="rId29"/>
    <p:sldId id="314" r:id="rId30"/>
    <p:sldId id="278" r:id="rId31"/>
    <p:sldId id="315" r:id="rId32"/>
    <p:sldId id="316" r:id="rId33"/>
    <p:sldId id="317" r:id="rId34"/>
    <p:sldId id="281" r:id="rId35"/>
    <p:sldId id="282" r:id="rId36"/>
    <p:sldId id="318" r:id="rId37"/>
    <p:sldId id="319" r:id="rId38"/>
    <p:sldId id="326" r:id="rId39"/>
    <p:sldId id="286" r:id="rId40"/>
    <p:sldId id="320" r:id="rId41"/>
    <p:sldId id="287" r:id="rId42"/>
    <p:sldId id="288" r:id="rId43"/>
    <p:sldId id="289" r:id="rId44"/>
    <p:sldId id="321" r:id="rId45"/>
    <p:sldId id="323" r:id="rId46"/>
    <p:sldId id="290" r:id="rId47"/>
    <p:sldId id="291" r:id="rId48"/>
    <p:sldId id="324" r:id="rId49"/>
    <p:sldId id="325" r:id="rId50"/>
    <p:sldId id="293" r:id="rId51"/>
    <p:sldId id="294" r:id="rId52"/>
    <p:sldId id="295" r:id="rId53"/>
    <p:sldId id="296" r:id="rId54"/>
    <p:sldId id="297" r:id="rId5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45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3" autoAdjust="0"/>
    <p:restoredTop sz="77131" autoAdjust="0"/>
  </p:normalViewPr>
  <p:slideViewPr>
    <p:cSldViewPr snapToGrid="0">
      <p:cViewPr varScale="1">
        <p:scale>
          <a:sx n="56" d="100"/>
          <a:sy n="56" d="100"/>
        </p:scale>
        <p:origin x="1362"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00" d="100"/>
          <a:sy n="100" d="100"/>
        </p:scale>
        <p:origin x="1580" y="-5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755321-C883-4D47-A262-1D4B24407F50}" type="datetimeFigureOut">
              <a:rPr lang="en-US" smtClean="0"/>
              <a:t>10/15/2018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798F34F-AE3F-485D-8BD3-BD1BD6A74733}" type="slidenum">
              <a:rPr lang="en-US" smtClean="0"/>
              <a:t>‹#›</a:t>
            </a:fld>
            <a:endParaRPr lang="en-US"/>
          </a:p>
        </p:txBody>
      </p:sp>
    </p:spTree>
    <p:extLst>
      <p:ext uri="{BB962C8B-B14F-4D97-AF65-F5344CB8AC3E}">
        <p14:creationId xmlns:p14="http://schemas.microsoft.com/office/powerpoint/2010/main" val="303043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At The Independence Center we are interested in providing education to our entire community on issues that impact persons with disabilities.  This presentation is to help you understand the rights of disabled persons to the services of assistance animals, the support of emotional support animals and how you might differentiate them from family pets.</a:t>
            </a:r>
          </a:p>
          <a:p>
            <a:endParaRPr lang="en-US" dirty="0"/>
          </a:p>
          <a:p>
            <a:r>
              <a:rPr lang="en-US" dirty="0"/>
              <a:t>So for the next little bit, we are going to be looking at the definitions of the different types of animals that may be assisting a person with a disability, the laws that protect that person’s right to those services and situations where the presence of an animal is just not a protected right.</a:t>
            </a:r>
          </a:p>
        </p:txBody>
      </p:sp>
      <p:sp>
        <p:nvSpPr>
          <p:cNvPr id="4" name="Slide Number Placeholder 3"/>
          <p:cNvSpPr>
            <a:spLocks noGrp="1"/>
          </p:cNvSpPr>
          <p:nvPr>
            <p:ph type="sldNum" sz="quarter" idx="10"/>
          </p:nvPr>
        </p:nvSpPr>
        <p:spPr/>
        <p:txBody>
          <a:bodyPr/>
          <a:lstStyle/>
          <a:p>
            <a:pPr>
              <a:defRPr/>
            </a:pPr>
            <a:fld id="{D53F527C-AB10-4356-939A-E4B494F170F0}" type="slidenum">
              <a:rPr lang="en-US" smtClean="0"/>
              <a:pPr>
                <a:defRPr/>
              </a:pPr>
              <a:t>1</a:t>
            </a:fld>
            <a:endParaRPr lang="en-US"/>
          </a:p>
        </p:txBody>
      </p:sp>
    </p:spTree>
    <p:extLst>
      <p:ext uri="{BB962C8B-B14F-4D97-AF65-F5344CB8AC3E}">
        <p14:creationId xmlns:p14="http://schemas.microsoft.com/office/powerpoint/2010/main" val="1792264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276350"/>
            <a:ext cx="5575300" cy="3136900"/>
          </a:xfrm>
        </p:spPr>
      </p:sp>
      <p:sp>
        <p:nvSpPr>
          <p:cNvPr id="3" name="Notes Placeholder 2"/>
          <p:cNvSpPr>
            <a:spLocks noGrp="1"/>
          </p:cNvSpPr>
          <p:nvPr>
            <p:ph type="body" idx="1"/>
          </p:nvPr>
        </p:nvSpPr>
        <p:spPr/>
        <p:txBody>
          <a:bodyPr/>
          <a:lstStyle/>
          <a:p>
            <a:r>
              <a:rPr lang="en-US" dirty="0"/>
              <a:t>Did you notice in the previous slide that the name of the impairment isn’t part</a:t>
            </a:r>
            <a:r>
              <a:rPr lang="en-US" baseline="0" dirty="0"/>
              <a:t> of the definition?  It’s the effect that any impairment has overall.  So, when we consider the effect, we have to consider performance in that particular activity compared with the general population.</a:t>
            </a:r>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10</a:t>
            </a:fld>
            <a:endParaRPr lang="en-US"/>
          </a:p>
        </p:txBody>
      </p:sp>
    </p:spTree>
    <p:extLst>
      <p:ext uri="{BB962C8B-B14F-4D97-AF65-F5344CB8AC3E}">
        <p14:creationId xmlns:p14="http://schemas.microsoft.com/office/powerpoint/2010/main" val="343246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activities include caring for oneself, performing manual tasks,</a:t>
            </a:r>
            <a:r>
              <a:rPr lang="en-US" baseline="0" dirty="0"/>
              <a:t> s</a:t>
            </a:r>
            <a:r>
              <a:rPr lang="en-US" dirty="0"/>
              <a:t>eeing, hearing, eating, sleeping,</a:t>
            </a:r>
            <a:r>
              <a:rPr lang="en-US" baseline="0" dirty="0"/>
              <a:t> w</a:t>
            </a:r>
            <a:r>
              <a:rPr lang="en-US" dirty="0"/>
              <a:t>alking, standing, lifting, bending</a:t>
            </a:r>
          </a:p>
          <a:p>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11</a:t>
            </a:fld>
            <a:endParaRPr lang="en-US"/>
          </a:p>
        </p:txBody>
      </p:sp>
    </p:spTree>
    <p:extLst>
      <p:ext uri="{BB962C8B-B14F-4D97-AF65-F5344CB8AC3E}">
        <p14:creationId xmlns:p14="http://schemas.microsoft.com/office/powerpoint/2010/main" val="817896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major life activity also includes the operation of a major bodily function, including but not limited to, functions of the immune system, normal cell growth, digestive, bowel, bladder, neurological, brain, respiratory, circulatory, endocrine, and reproductive functions</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9798F34F-AE3F-485D-8BD3-BD1BD6A74733}" type="slidenum">
              <a:rPr lang="en-US" smtClean="0"/>
              <a:t>12</a:t>
            </a:fld>
            <a:endParaRPr lang="en-US"/>
          </a:p>
        </p:txBody>
      </p:sp>
    </p:spTree>
    <p:extLst>
      <p:ext uri="{BB962C8B-B14F-4D97-AF65-F5344CB8AC3E}">
        <p14:creationId xmlns:p14="http://schemas.microsoft.com/office/powerpoint/2010/main" val="2090678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do you think some invisible disabilities are? (Get a few from the audience and then quickly click through these.  Make sure to read them if there is anyone in the audience with a visual impairment.</a:t>
            </a:r>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13</a:t>
            </a:fld>
            <a:endParaRPr lang="en-US"/>
          </a:p>
        </p:txBody>
      </p:sp>
    </p:spTree>
    <p:extLst>
      <p:ext uri="{BB962C8B-B14F-4D97-AF65-F5344CB8AC3E}">
        <p14:creationId xmlns:p14="http://schemas.microsoft.com/office/powerpoint/2010/main" val="2286920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14</a:t>
            </a:fld>
            <a:endParaRPr lang="en-US"/>
          </a:p>
        </p:txBody>
      </p:sp>
    </p:spTree>
    <p:extLst>
      <p:ext uri="{BB962C8B-B14F-4D97-AF65-F5344CB8AC3E}">
        <p14:creationId xmlns:p14="http://schemas.microsoft.com/office/powerpoint/2010/main" val="3795404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a:t>
            </a:r>
            <a:r>
              <a:rPr lang="en-US" baseline="0" dirty="0"/>
              <a:t> laws allow asking only two questions of a person with an animal:</a:t>
            </a:r>
          </a:p>
          <a:p>
            <a:pPr marL="232943" indent="-232943">
              <a:buAutoNum type="arabicPeriod"/>
            </a:pPr>
            <a:r>
              <a:rPr lang="en-US" baseline="0" dirty="0"/>
              <a:t>Is the dog required because of your disability?</a:t>
            </a:r>
          </a:p>
          <a:p>
            <a:pPr marL="232943" indent="-232943">
              <a:buAutoNum type="arabicPeriod"/>
            </a:pPr>
            <a:r>
              <a:rPr lang="en-US" baseline="0" dirty="0"/>
              <a:t>What task does it perform?</a:t>
            </a:r>
          </a:p>
          <a:p>
            <a:pPr marL="232943" indent="-232943">
              <a:buAutoNum type="arabicPeriod"/>
            </a:pPr>
            <a:endParaRPr lang="en-US" baseline="0" dirty="0"/>
          </a:p>
          <a:p>
            <a:r>
              <a:rPr lang="en-US" baseline="0" dirty="0"/>
              <a:t>We give you these examples only as illustration.  Keep in mind that many disabilities are hidden and even though the need for the dog may not be obvious, that doesn’t mean that it isn’t a service dog.</a:t>
            </a:r>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15</a:t>
            </a:fld>
            <a:endParaRPr lang="en-US"/>
          </a:p>
        </p:txBody>
      </p:sp>
    </p:spTree>
    <p:extLst>
      <p:ext uri="{BB962C8B-B14F-4D97-AF65-F5344CB8AC3E}">
        <p14:creationId xmlns:p14="http://schemas.microsoft.com/office/powerpoint/2010/main" val="1472785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17</a:t>
            </a:fld>
            <a:endParaRPr lang="en-US"/>
          </a:p>
        </p:txBody>
      </p:sp>
    </p:spTree>
    <p:extLst>
      <p:ext uri="{BB962C8B-B14F-4D97-AF65-F5344CB8AC3E}">
        <p14:creationId xmlns:p14="http://schemas.microsoft.com/office/powerpoint/2010/main" val="1674112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here that this law gives access to PEOPLE</a:t>
            </a:r>
            <a:r>
              <a:rPr lang="en-US" baseline="0" dirty="0"/>
              <a:t> with disabilities . . . Not the animal.</a:t>
            </a:r>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18</a:t>
            </a:fld>
            <a:endParaRPr lang="en-US"/>
          </a:p>
        </p:txBody>
      </p:sp>
    </p:spTree>
    <p:extLst>
      <p:ext uri="{BB962C8B-B14F-4D97-AF65-F5344CB8AC3E}">
        <p14:creationId xmlns:p14="http://schemas.microsoft.com/office/powerpoint/2010/main" val="2269041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19</a:t>
            </a:fld>
            <a:endParaRPr lang="en-US"/>
          </a:p>
        </p:txBody>
      </p:sp>
    </p:spTree>
    <p:extLst>
      <p:ext uri="{BB962C8B-B14F-4D97-AF65-F5344CB8AC3E}">
        <p14:creationId xmlns:p14="http://schemas.microsoft.com/office/powerpoint/2010/main" val="1637298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21</a:t>
            </a:fld>
            <a:endParaRPr lang="en-US"/>
          </a:p>
        </p:txBody>
      </p:sp>
    </p:spTree>
    <p:extLst>
      <p:ext uri="{BB962C8B-B14F-4D97-AF65-F5344CB8AC3E}">
        <p14:creationId xmlns:p14="http://schemas.microsoft.com/office/powerpoint/2010/main" val="2696400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not lawyers, so the information we’re going to give you today is just to provide you with some guidance and an overview of some things that pertain to service animals, </a:t>
            </a:r>
            <a:r>
              <a:rPr lang="en-US" baseline="0" dirty="0"/>
              <a:t>emotional support animals and pets.  If you have legal questions it’s best to ask an attorney.</a:t>
            </a:r>
            <a:r>
              <a:rPr lang="en-US" dirty="0"/>
              <a:t>  We’re just here to share the information that we have with you.</a:t>
            </a:r>
          </a:p>
        </p:txBody>
      </p:sp>
      <p:sp>
        <p:nvSpPr>
          <p:cNvPr id="4" name="Slide Number Placeholder 3"/>
          <p:cNvSpPr>
            <a:spLocks noGrp="1"/>
          </p:cNvSpPr>
          <p:nvPr>
            <p:ph type="sldNum" sz="quarter" idx="10"/>
          </p:nvPr>
        </p:nvSpPr>
        <p:spPr/>
        <p:txBody>
          <a:bodyPr/>
          <a:lstStyle/>
          <a:p>
            <a:fld id="{9798F34F-AE3F-485D-8BD3-BD1BD6A74733}" type="slidenum">
              <a:rPr lang="en-US" smtClean="0"/>
              <a:t>2</a:t>
            </a:fld>
            <a:endParaRPr lang="en-US"/>
          </a:p>
        </p:txBody>
      </p:sp>
    </p:spTree>
    <p:extLst>
      <p:ext uri="{BB962C8B-B14F-4D97-AF65-F5344CB8AC3E}">
        <p14:creationId xmlns:p14="http://schemas.microsoft.com/office/powerpoint/2010/main" val="46506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22</a:t>
            </a:fld>
            <a:endParaRPr lang="en-US"/>
          </a:p>
        </p:txBody>
      </p:sp>
    </p:spTree>
    <p:extLst>
      <p:ext uri="{BB962C8B-B14F-4D97-AF65-F5344CB8AC3E}">
        <p14:creationId xmlns:p14="http://schemas.microsoft.com/office/powerpoint/2010/main" val="3961907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23</a:t>
            </a:fld>
            <a:endParaRPr lang="en-US"/>
          </a:p>
        </p:txBody>
      </p:sp>
    </p:spTree>
    <p:extLst>
      <p:ext uri="{BB962C8B-B14F-4D97-AF65-F5344CB8AC3E}">
        <p14:creationId xmlns:p14="http://schemas.microsoft.com/office/powerpoint/2010/main" val="1971963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24</a:t>
            </a:fld>
            <a:endParaRPr lang="en-US"/>
          </a:p>
        </p:txBody>
      </p:sp>
    </p:spTree>
    <p:extLst>
      <p:ext uri="{BB962C8B-B14F-4D97-AF65-F5344CB8AC3E}">
        <p14:creationId xmlns:p14="http://schemas.microsoft.com/office/powerpoint/2010/main" val="1560110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25</a:t>
            </a:fld>
            <a:endParaRPr lang="en-US"/>
          </a:p>
        </p:txBody>
      </p:sp>
    </p:spTree>
    <p:extLst>
      <p:ext uri="{BB962C8B-B14F-4D97-AF65-F5344CB8AC3E}">
        <p14:creationId xmlns:p14="http://schemas.microsoft.com/office/powerpoint/2010/main" val="960577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26</a:t>
            </a:fld>
            <a:endParaRPr lang="en-US"/>
          </a:p>
        </p:txBody>
      </p:sp>
    </p:spTree>
    <p:extLst>
      <p:ext uri="{BB962C8B-B14F-4D97-AF65-F5344CB8AC3E}">
        <p14:creationId xmlns:p14="http://schemas.microsoft.com/office/powerpoint/2010/main" val="1219053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27</a:t>
            </a:fld>
            <a:endParaRPr lang="en-US"/>
          </a:p>
        </p:txBody>
      </p:sp>
    </p:spTree>
    <p:extLst>
      <p:ext uri="{BB962C8B-B14F-4D97-AF65-F5344CB8AC3E}">
        <p14:creationId xmlns:p14="http://schemas.microsoft.com/office/powerpoint/2010/main" val="3404484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Fair Housing they are allowing ESA in definition</a:t>
            </a:r>
          </a:p>
        </p:txBody>
      </p:sp>
      <p:sp>
        <p:nvSpPr>
          <p:cNvPr id="4" name="Slide Number Placeholder 3"/>
          <p:cNvSpPr>
            <a:spLocks noGrp="1"/>
          </p:cNvSpPr>
          <p:nvPr>
            <p:ph type="sldNum" sz="quarter" idx="10"/>
          </p:nvPr>
        </p:nvSpPr>
        <p:spPr/>
        <p:txBody>
          <a:bodyPr/>
          <a:lstStyle/>
          <a:p>
            <a:fld id="{9798F34F-AE3F-485D-8BD3-BD1BD6A74733}" type="slidenum">
              <a:rPr lang="en-US" smtClean="0"/>
              <a:t>28</a:t>
            </a:fld>
            <a:endParaRPr lang="en-US"/>
          </a:p>
        </p:txBody>
      </p:sp>
    </p:spTree>
    <p:extLst>
      <p:ext uri="{BB962C8B-B14F-4D97-AF65-F5344CB8AC3E}">
        <p14:creationId xmlns:p14="http://schemas.microsoft.com/office/powerpoint/2010/main" val="1072618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29</a:t>
            </a:fld>
            <a:endParaRPr lang="en-US"/>
          </a:p>
        </p:txBody>
      </p:sp>
    </p:spTree>
    <p:extLst>
      <p:ext uri="{BB962C8B-B14F-4D97-AF65-F5344CB8AC3E}">
        <p14:creationId xmlns:p14="http://schemas.microsoft.com/office/powerpoint/2010/main" val="1173661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30</a:t>
            </a:fld>
            <a:endParaRPr lang="en-US"/>
          </a:p>
        </p:txBody>
      </p:sp>
    </p:spTree>
    <p:extLst>
      <p:ext uri="{BB962C8B-B14F-4D97-AF65-F5344CB8AC3E}">
        <p14:creationId xmlns:p14="http://schemas.microsoft.com/office/powerpoint/2010/main" val="107347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Note it is not just a mental illness diagnosis, but a mental illness which SUBSTANTIALLY LIMITS ONE OR MORE MAJOR LIFE ACTIVITIES. </a:t>
            </a:r>
          </a:p>
          <a:p>
            <a:endParaRPr lang="en-US" sz="1200" dirty="0"/>
          </a:p>
        </p:txBody>
      </p:sp>
      <p:sp>
        <p:nvSpPr>
          <p:cNvPr id="4" name="Slide Number Placeholder 3"/>
          <p:cNvSpPr>
            <a:spLocks noGrp="1"/>
          </p:cNvSpPr>
          <p:nvPr>
            <p:ph type="sldNum" sz="quarter" idx="10"/>
          </p:nvPr>
        </p:nvSpPr>
        <p:spPr/>
        <p:txBody>
          <a:bodyPr/>
          <a:lstStyle/>
          <a:p>
            <a:fld id="{9798F34F-AE3F-485D-8BD3-BD1BD6A74733}" type="slidenum">
              <a:rPr lang="en-US" smtClean="0"/>
              <a:t>31</a:t>
            </a:fld>
            <a:endParaRPr lang="en-US"/>
          </a:p>
        </p:txBody>
      </p:sp>
    </p:spTree>
    <p:extLst>
      <p:ext uri="{BB962C8B-B14F-4D97-AF65-F5344CB8AC3E}">
        <p14:creationId xmlns:p14="http://schemas.microsoft.com/office/powerpoint/2010/main" val="2077144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objective in providing this training today</a:t>
            </a:r>
            <a:r>
              <a:rPr lang="en-US" baseline="0" dirty="0"/>
              <a:t> is for you to come away with a clear understanding of what the current laws, both federal and state say a service animal </a:t>
            </a:r>
            <a:r>
              <a:rPr lang="en-US" i="1" baseline="0" dirty="0"/>
              <a:t>is</a:t>
            </a:r>
            <a:r>
              <a:rPr lang="en-US" i="0" baseline="0" dirty="0"/>
              <a:t>, to be able to discuss what other assistance animals might be and the roles of other service animals, to introduce what the FHA and Colorado Law have to say about these things, and finally to provide resources to support you in advocacy and understanding of the rights and responsibilities of service dog ownership.</a:t>
            </a:r>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3</a:t>
            </a:fld>
            <a:endParaRPr lang="en-US"/>
          </a:p>
        </p:txBody>
      </p:sp>
    </p:spTree>
    <p:extLst>
      <p:ext uri="{BB962C8B-B14F-4D97-AF65-F5344CB8AC3E}">
        <p14:creationId xmlns:p14="http://schemas.microsoft.com/office/powerpoint/2010/main" val="21047692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Note it is not just a mental illness diagnosis, but a mental illness which SUBSTANTIALLY LIMITS ONE OR MORE MAJOR LIFE ACTIVITIES. </a:t>
            </a:r>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32</a:t>
            </a:fld>
            <a:endParaRPr lang="en-US"/>
          </a:p>
        </p:txBody>
      </p:sp>
    </p:spTree>
    <p:extLst>
      <p:ext uri="{BB962C8B-B14F-4D97-AF65-F5344CB8AC3E}">
        <p14:creationId xmlns:p14="http://schemas.microsoft.com/office/powerpoint/2010/main" val="714349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However, every airline has</a:t>
            </a:r>
            <a:r>
              <a:rPr lang="en-US" sz="1200" baseline="0" dirty="0"/>
              <a:t> different documentation requirements and you should contact them for specifics before opening yourself to the frustration of misunderstandings.</a:t>
            </a:r>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33</a:t>
            </a:fld>
            <a:endParaRPr lang="en-US"/>
          </a:p>
        </p:txBody>
      </p:sp>
    </p:spTree>
    <p:extLst>
      <p:ext uri="{BB962C8B-B14F-4D97-AF65-F5344CB8AC3E}">
        <p14:creationId xmlns:p14="http://schemas.microsoft.com/office/powerpoint/2010/main" val="1958000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34</a:t>
            </a:fld>
            <a:endParaRPr lang="en-US"/>
          </a:p>
        </p:txBody>
      </p:sp>
    </p:spTree>
    <p:extLst>
      <p:ext uri="{BB962C8B-B14F-4D97-AF65-F5344CB8AC3E}">
        <p14:creationId xmlns:p14="http://schemas.microsoft.com/office/powerpoint/2010/main" val="463383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35</a:t>
            </a:fld>
            <a:endParaRPr lang="en-US"/>
          </a:p>
        </p:txBody>
      </p:sp>
    </p:spTree>
    <p:extLst>
      <p:ext uri="{BB962C8B-B14F-4D97-AF65-F5344CB8AC3E}">
        <p14:creationId xmlns:p14="http://schemas.microsoft.com/office/powerpoint/2010/main" val="3171879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36</a:t>
            </a:fld>
            <a:endParaRPr lang="en-US"/>
          </a:p>
        </p:txBody>
      </p:sp>
    </p:spTree>
    <p:extLst>
      <p:ext uri="{BB962C8B-B14F-4D97-AF65-F5344CB8AC3E}">
        <p14:creationId xmlns:p14="http://schemas.microsoft.com/office/powerpoint/2010/main" val="36235766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37</a:t>
            </a:fld>
            <a:endParaRPr lang="en-US"/>
          </a:p>
        </p:txBody>
      </p:sp>
    </p:spTree>
    <p:extLst>
      <p:ext uri="{BB962C8B-B14F-4D97-AF65-F5344CB8AC3E}">
        <p14:creationId xmlns:p14="http://schemas.microsoft.com/office/powerpoint/2010/main" val="2034688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38</a:t>
            </a:fld>
            <a:endParaRPr lang="en-US"/>
          </a:p>
        </p:txBody>
      </p:sp>
    </p:spTree>
    <p:extLst>
      <p:ext uri="{BB962C8B-B14F-4D97-AF65-F5344CB8AC3E}">
        <p14:creationId xmlns:p14="http://schemas.microsoft.com/office/powerpoint/2010/main" val="3816872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39</a:t>
            </a:fld>
            <a:endParaRPr lang="en-US"/>
          </a:p>
        </p:txBody>
      </p:sp>
    </p:spTree>
    <p:extLst>
      <p:ext uri="{BB962C8B-B14F-4D97-AF65-F5344CB8AC3E}">
        <p14:creationId xmlns:p14="http://schemas.microsoft.com/office/powerpoint/2010/main" val="35449169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40</a:t>
            </a:fld>
            <a:endParaRPr lang="en-US"/>
          </a:p>
        </p:txBody>
      </p:sp>
    </p:spTree>
    <p:extLst>
      <p:ext uri="{BB962C8B-B14F-4D97-AF65-F5344CB8AC3E}">
        <p14:creationId xmlns:p14="http://schemas.microsoft.com/office/powerpoint/2010/main" val="2008772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41</a:t>
            </a:fld>
            <a:endParaRPr lang="en-US"/>
          </a:p>
        </p:txBody>
      </p:sp>
    </p:spTree>
    <p:extLst>
      <p:ext uri="{BB962C8B-B14F-4D97-AF65-F5344CB8AC3E}">
        <p14:creationId xmlns:p14="http://schemas.microsoft.com/office/powerpoint/2010/main" val="2858208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talk about service animals there are all sorts of opinions and impressions about what they are.  And there is a lot of fear around violating someone’s rights to a</a:t>
            </a:r>
            <a:r>
              <a:rPr lang="en-US" baseline="0" dirty="0"/>
              <a:t> service animal.  But, when you understand the rules, it’s really not particularly</a:t>
            </a:r>
            <a:r>
              <a:rPr lang="en-US" dirty="0"/>
              <a:t> overwhelming or scary.  There are basically three categories of animals that we can consider:  Service Animals, Emotional Support Animals (ESA), and pets.</a:t>
            </a:r>
          </a:p>
        </p:txBody>
      </p:sp>
      <p:sp>
        <p:nvSpPr>
          <p:cNvPr id="4" name="Slide Number Placeholder 3"/>
          <p:cNvSpPr>
            <a:spLocks noGrp="1"/>
          </p:cNvSpPr>
          <p:nvPr>
            <p:ph type="sldNum" sz="quarter" idx="10"/>
          </p:nvPr>
        </p:nvSpPr>
        <p:spPr/>
        <p:txBody>
          <a:bodyPr/>
          <a:lstStyle/>
          <a:p>
            <a:fld id="{9798F34F-AE3F-485D-8BD3-BD1BD6A74733}" type="slidenum">
              <a:rPr lang="en-US" smtClean="0"/>
              <a:t>4</a:t>
            </a:fld>
            <a:endParaRPr lang="en-US"/>
          </a:p>
        </p:txBody>
      </p:sp>
    </p:spTree>
    <p:extLst>
      <p:ext uri="{BB962C8B-B14F-4D97-AF65-F5344CB8AC3E}">
        <p14:creationId xmlns:p14="http://schemas.microsoft.com/office/powerpoint/2010/main" val="10084322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42</a:t>
            </a:fld>
            <a:endParaRPr lang="en-US"/>
          </a:p>
        </p:txBody>
      </p:sp>
    </p:spTree>
    <p:extLst>
      <p:ext uri="{BB962C8B-B14F-4D97-AF65-F5344CB8AC3E}">
        <p14:creationId xmlns:p14="http://schemas.microsoft.com/office/powerpoint/2010/main" val="27495697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43</a:t>
            </a:fld>
            <a:endParaRPr lang="en-US"/>
          </a:p>
        </p:txBody>
      </p:sp>
    </p:spTree>
    <p:extLst>
      <p:ext uri="{BB962C8B-B14F-4D97-AF65-F5344CB8AC3E}">
        <p14:creationId xmlns:p14="http://schemas.microsoft.com/office/powerpoint/2010/main" val="15438599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44</a:t>
            </a:fld>
            <a:endParaRPr lang="en-US"/>
          </a:p>
        </p:txBody>
      </p:sp>
    </p:spTree>
    <p:extLst>
      <p:ext uri="{BB962C8B-B14F-4D97-AF65-F5344CB8AC3E}">
        <p14:creationId xmlns:p14="http://schemas.microsoft.com/office/powerpoint/2010/main" val="40464386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45</a:t>
            </a:fld>
            <a:endParaRPr lang="en-US"/>
          </a:p>
        </p:txBody>
      </p:sp>
    </p:spTree>
    <p:extLst>
      <p:ext uri="{BB962C8B-B14F-4D97-AF65-F5344CB8AC3E}">
        <p14:creationId xmlns:p14="http://schemas.microsoft.com/office/powerpoint/2010/main" val="37642389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50</a:t>
            </a:fld>
            <a:endParaRPr lang="en-US"/>
          </a:p>
        </p:txBody>
      </p:sp>
    </p:spTree>
    <p:extLst>
      <p:ext uri="{BB962C8B-B14F-4D97-AF65-F5344CB8AC3E}">
        <p14:creationId xmlns:p14="http://schemas.microsoft.com/office/powerpoint/2010/main" val="27352513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51</a:t>
            </a:fld>
            <a:endParaRPr lang="en-US"/>
          </a:p>
        </p:txBody>
      </p:sp>
    </p:spTree>
    <p:extLst>
      <p:ext uri="{BB962C8B-B14F-4D97-AF65-F5344CB8AC3E}">
        <p14:creationId xmlns:p14="http://schemas.microsoft.com/office/powerpoint/2010/main" val="8419221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law was really designed for extreme violations of misrepresentation.</a:t>
            </a:r>
          </a:p>
          <a:p>
            <a:r>
              <a:rPr lang="en-US" dirty="0"/>
              <a:t>The goal wasn’t to limit people</a:t>
            </a:r>
            <a:r>
              <a:rPr lang="en-US" baseline="0" dirty="0"/>
              <a:t> – that’s why the language uses “intentionally”</a:t>
            </a:r>
          </a:p>
          <a:p>
            <a:r>
              <a:rPr lang="en-US" baseline="0" dirty="0"/>
              <a:t>Provides an opportunity for good education</a:t>
            </a:r>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52</a:t>
            </a:fld>
            <a:endParaRPr lang="en-US"/>
          </a:p>
        </p:txBody>
      </p:sp>
    </p:spTree>
    <p:extLst>
      <p:ext uri="{BB962C8B-B14F-4D97-AF65-F5344CB8AC3E}">
        <p14:creationId xmlns:p14="http://schemas.microsoft.com/office/powerpoint/2010/main" val="2716155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Americans with Disabilities Act, only 2 species of animal can be true service animals.  A dog and a miniature horse.  Now, in order for that animal to be considered a service animal the handler must have a disability that requires a specific service provided by the animal as a result of disability.  And, the dog or horse has to have been individually trained to do the work or required task.</a:t>
            </a:r>
          </a:p>
        </p:txBody>
      </p:sp>
      <p:sp>
        <p:nvSpPr>
          <p:cNvPr id="4" name="Slide Number Placeholder 3"/>
          <p:cNvSpPr>
            <a:spLocks noGrp="1"/>
          </p:cNvSpPr>
          <p:nvPr>
            <p:ph type="sldNum" sz="quarter" idx="10"/>
          </p:nvPr>
        </p:nvSpPr>
        <p:spPr/>
        <p:txBody>
          <a:bodyPr/>
          <a:lstStyle/>
          <a:p>
            <a:fld id="{9798F34F-AE3F-485D-8BD3-BD1BD6A74733}" type="slidenum">
              <a:rPr lang="en-US" smtClean="0"/>
              <a:t>5</a:t>
            </a:fld>
            <a:endParaRPr lang="en-US"/>
          </a:p>
        </p:txBody>
      </p:sp>
    </p:spTree>
    <p:extLst>
      <p:ext uri="{BB962C8B-B14F-4D97-AF65-F5344CB8AC3E}">
        <p14:creationId xmlns:p14="http://schemas.microsoft.com/office/powerpoint/2010/main" val="2763284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these two questions.</a:t>
            </a:r>
            <a:r>
              <a:rPr lang="en-US" baseline="0" dirty="0"/>
              <a:t>  And, in addition, you can’t require that a person with a disability reveal their disability.  Did you notice that no where in these two allowed questions are you allowed to say “What is your disability?”  To that end, a person </a:t>
            </a:r>
            <a:r>
              <a:rPr lang="en-US" i="1" baseline="0" dirty="0"/>
              <a:t>may</a:t>
            </a:r>
            <a:r>
              <a:rPr lang="en-US" i="0" baseline="0" dirty="0"/>
              <a:t> legally say that they don’t wish to explain the task that the animal has been trained to do as it would reveal their disability which they wish to keep private.  </a:t>
            </a:r>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6</a:t>
            </a:fld>
            <a:endParaRPr lang="en-US"/>
          </a:p>
        </p:txBody>
      </p:sp>
    </p:spTree>
    <p:extLst>
      <p:ext uri="{BB962C8B-B14F-4D97-AF65-F5344CB8AC3E}">
        <p14:creationId xmlns:p14="http://schemas.microsoft.com/office/powerpoint/2010/main" val="3261921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some people that confuse the terminology including professionals, so I want to make clear that for the purposes of this presentation we are equating companion animals with pets.  So, you’ll want to be clear in discussing animals whether you are talking about a necessary emotional support animal (recognized under the Fair Housing Act and the Air Carrier Access Act) or a pet.</a:t>
            </a:r>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7</a:t>
            </a:fld>
            <a:endParaRPr lang="en-US"/>
          </a:p>
        </p:txBody>
      </p:sp>
    </p:spTree>
    <p:extLst>
      <p:ext uri="{BB962C8B-B14F-4D97-AF65-F5344CB8AC3E}">
        <p14:creationId xmlns:p14="http://schemas.microsoft.com/office/powerpoint/2010/main" val="1325693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want to view the situation</a:t>
            </a:r>
            <a:r>
              <a:rPr lang="en-US" baseline="0" dirty="0"/>
              <a:t> from the person’s point of view – not the animal’s.  It’s the person with a disability who has the right of access.</a:t>
            </a:r>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8</a:t>
            </a:fld>
            <a:endParaRPr lang="en-US"/>
          </a:p>
        </p:txBody>
      </p:sp>
    </p:spTree>
    <p:extLst>
      <p:ext uri="{BB962C8B-B14F-4D97-AF65-F5344CB8AC3E}">
        <p14:creationId xmlns:p14="http://schemas.microsoft.com/office/powerpoint/2010/main" val="815101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three bullet points fly in individually with click of mouse.</a:t>
            </a:r>
          </a:p>
          <a:p>
            <a:endParaRPr lang="en-US" dirty="0"/>
          </a:p>
          <a:p>
            <a:r>
              <a:rPr lang="en-US" dirty="0"/>
              <a:t>What is a disability?  One of the laws</a:t>
            </a:r>
            <a:r>
              <a:rPr lang="en-US" baseline="0" dirty="0"/>
              <a:t> actually defines it and we’ll use the next few slides to make clear the legal definition of a person with a disability and the rights they have to the service or assistance of an animal.</a:t>
            </a:r>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t>9</a:t>
            </a:fld>
            <a:endParaRPr lang="en-US"/>
          </a:p>
        </p:txBody>
      </p:sp>
    </p:spTree>
    <p:extLst>
      <p:ext uri="{BB962C8B-B14F-4D97-AF65-F5344CB8AC3E}">
        <p14:creationId xmlns:p14="http://schemas.microsoft.com/office/powerpoint/2010/main" val="18799375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10245" y="2949578"/>
            <a:ext cx="9716086" cy="1208081"/>
          </a:xfrm>
        </p:spPr>
        <p:txBody>
          <a:bodyPr anchor="b"/>
          <a:lstStyle>
            <a:lvl1pPr algn="ctr">
              <a:defRPr sz="6000"/>
            </a:lvl1pPr>
          </a:lstStyle>
          <a:p>
            <a:endParaRPr lang="en-US" dirty="0"/>
          </a:p>
        </p:txBody>
      </p:sp>
      <p:sp>
        <p:nvSpPr>
          <p:cNvPr id="3" name="Subtitle 2"/>
          <p:cNvSpPr>
            <a:spLocks noGrp="1"/>
          </p:cNvSpPr>
          <p:nvPr>
            <p:ph type="subTitle" idx="1"/>
          </p:nvPr>
        </p:nvSpPr>
        <p:spPr>
          <a:xfrm>
            <a:off x="1443174" y="4264339"/>
            <a:ext cx="9650228" cy="1130077"/>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41073" y="166114"/>
            <a:ext cx="3154687" cy="1303222"/>
          </a:xfrm>
          <a:prstGeom prst="rect">
            <a:avLst/>
          </a:prstGeom>
        </p:spPr>
      </p:pic>
      <p:sp>
        <p:nvSpPr>
          <p:cNvPr id="5" name="Rectangle 4"/>
          <p:cNvSpPr/>
          <p:nvPr userDrawn="1"/>
        </p:nvSpPr>
        <p:spPr>
          <a:xfrm>
            <a:off x="1" y="6278880"/>
            <a:ext cx="12390120" cy="701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userDrawn="1"/>
        </p:nvSpPr>
        <p:spPr>
          <a:xfrm>
            <a:off x="838199" y="6278880"/>
            <a:ext cx="10836771" cy="646331"/>
          </a:xfrm>
          <a:prstGeom prst="rect">
            <a:avLst/>
          </a:prstGeom>
          <a:noFill/>
        </p:spPr>
        <p:txBody>
          <a:bodyPr wrap="square" rtlCol="0">
            <a:spAutoFit/>
          </a:bodyPr>
          <a:lstStyle/>
          <a:p>
            <a:pPr algn="ctr"/>
            <a:r>
              <a:rPr lang="en-US" dirty="0">
                <a:solidFill>
                  <a:schemeClr val="bg1"/>
                </a:solidFill>
              </a:rPr>
              <a:t>729 South </a:t>
            </a:r>
            <a:r>
              <a:rPr lang="en-US" dirty="0" err="1">
                <a:solidFill>
                  <a:schemeClr val="bg1"/>
                </a:solidFill>
              </a:rPr>
              <a:t>Tejon</a:t>
            </a:r>
            <a:r>
              <a:rPr lang="en-US" baseline="0" dirty="0">
                <a:solidFill>
                  <a:schemeClr val="bg1"/>
                </a:solidFill>
              </a:rPr>
              <a:t> St. Colorado Springs, CO 80903  | theindependencecenter.org</a:t>
            </a:r>
          </a:p>
          <a:p>
            <a:pPr algn="ctr"/>
            <a:r>
              <a:rPr lang="en-US" baseline="0" dirty="0">
                <a:solidFill>
                  <a:schemeClr val="bg1"/>
                </a:solidFill>
              </a:rPr>
              <a:t>  719-471-8181 </a:t>
            </a:r>
            <a:r>
              <a:rPr lang="en-US" dirty="0">
                <a:solidFill>
                  <a:schemeClr val="bg1"/>
                </a:solidFill>
              </a:rPr>
              <a:t>Video  Phone</a:t>
            </a:r>
            <a:r>
              <a:rPr lang="en-US" baseline="0" dirty="0">
                <a:solidFill>
                  <a:schemeClr val="bg1"/>
                </a:solidFill>
              </a:rPr>
              <a:t> for the Deaf 719-358-2513</a:t>
            </a:r>
            <a:endParaRPr lang="en-US" dirty="0">
              <a:solidFill>
                <a:schemeClr val="bg1"/>
              </a:solidFill>
            </a:endParaRPr>
          </a:p>
        </p:txBody>
      </p:sp>
    </p:spTree>
    <p:extLst>
      <p:ext uri="{BB962C8B-B14F-4D97-AF65-F5344CB8AC3E}">
        <p14:creationId xmlns:p14="http://schemas.microsoft.com/office/powerpoint/2010/main" val="4152318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19855" y="731914"/>
            <a:ext cx="7911493" cy="644262"/>
          </a:xfrm>
        </p:spPr>
        <p:txBody>
          <a:bodyPr>
            <a:noAutofit/>
          </a:bodyPr>
          <a:lstStyle>
            <a:lvl1pPr>
              <a:defRPr sz="4800"/>
            </a:lvl1pPr>
          </a:lstStyle>
          <a:p>
            <a:r>
              <a:rPr lang="en-US" dirty="0"/>
              <a:t>Click to edit Master title style</a:t>
            </a:r>
          </a:p>
        </p:txBody>
      </p:sp>
      <p:sp>
        <p:nvSpPr>
          <p:cNvPr id="3" name="Vertical Text Placeholder 2"/>
          <p:cNvSpPr>
            <a:spLocks noGrp="1"/>
          </p:cNvSpPr>
          <p:nvPr>
            <p:ph type="body" orient="vert" idx="1"/>
          </p:nvPr>
        </p:nvSpPr>
        <p:spPr>
          <a:xfrm>
            <a:off x="815749" y="1499052"/>
            <a:ext cx="10766651" cy="4535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7449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892807"/>
            <a:ext cx="2570117" cy="4246736"/>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48393" y="1892807"/>
            <a:ext cx="7690213" cy="424673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148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2851352"/>
            <a:ext cx="10639697" cy="47120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413760" y="823460"/>
            <a:ext cx="8064136" cy="584716"/>
          </a:xfrm>
        </p:spPr>
        <p:txBody>
          <a:bodyPr>
            <a:noAutofit/>
          </a:bodyPr>
          <a:lstStyle>
            <a:lvl1pPr>
              <a:defRPr sz="4800"/>
            </a:lvl1pPr>
          </a:lstStyle>
          <a:p>
            <a:r>
              <a:rPr lang="en-US" dirty="0"/>
              <a:t>Click to edit Master title style</a:t>
            </a:r>
          </a:p>
        </p:txBody>
      </p:sp>
    </p:spTree>
    <p:extLst>
      <p:ext uri="{BB962C8B-B14F-4D97-AF65-F5344CB8AC3E}">
        <p14:creationId xmlns:p14="http://schemas.microsoft.com/office/powerpoint/2010/main" val="3698816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870818"/>
            <a:ext cx="10515600" cy="503042"/>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831851" y="4562475"/>
            <a:ext cx="105156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363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8999" y="823354"/>
            <a:ext cx="7902349" cy="644262"/>
          </a:xfrm>
        </p:spPr>
        <p:txBody>
          <a:bodyPr>
            <a:noAutofit/>
          </a:bodyPr>
          <a:lstStyle>
            <a:lvl1pPr>
              <a:defRPr sz="4800"/>
            </a:lvl1pPr>
          </a:lstStyle>
          <a:p>
            <a:r>
              <a:rPr lang="en-US" dirty="0"/>
              <a:t>Click to edit Master title style</a:t>
            </a:r>
          </a:p>
        </p:txBody>
      </p:sp>
      <p:sp>
        <p:nvSpPr>
          <p:cNvPr id="3" name="Content Placeholder 2"/>
          <p:cNvSpPr>
            <a:spLocks noGrp="1"/>
          </p:cNvSpPr>
          <p:nvPr>
            <p:ph sz="half" idx="1"/>
          </p:nvPr>
        </p:nvSpPr>
        <p:spPr>
          <a:xfrm>
            <a:off x="815749" y="3087823"/>
            <a:ext cx="5132205" cy="46105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29647" y="3087823"/>
            <a:ext cx="5154930" cy="46105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99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07079" y="670560"/>
            <a:ext cx="7948295" cy="800100"/>
          </a:xfrm>
        </p:spPr>
        <p:txBody>
          <a:bodyPr>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839788" y="309848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3922395"/>
            <a:ext cx="5157787" cy="29391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309848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922395"/>
            <a:ext cx="5183188" cy="29391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9667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68039" y="594360"/>
            <a:ext cx="8124553" cy="908504"/>
          </a:xfrm>
        </p:spPr>
        <p:txBody>
          <a:bodyPr>
            <a:normAutofit/>
          </a:bodyPr>
          <a:lstStyle>
            <a:lvl1pPr>
              <a:defRPr sz="4800"/>
            </a:lvl1pPr>
          </a:lstStyle>
          <a:p>
            <a:r>
              <a:rPr lang="en-US" dirty="0"/>
              <a:t>Click to edit Master title style</a:t>
            </a:r>
          </a:p>
        </p:txBody>
      </p:sp>
    </p:spTree>
    <p:extLst>
      <p:ext uri="{BB962C8B-B14F-4D97-AF65-F5344CB8AC3E}">
        <p14:creationId xmlns:p14="http://schemas.microsoft.com/office/powerpoint/2010/main" val="2631022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959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5102" y="1354817"/>
            <a:ext cx="3936319" cy="106997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58695" y="1354818"/>
            <a:ext cx="6153739" cy="48021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09184" y="2424792"/>
            <a:ext cx="3932237" cy="37321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49900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871005" cy="1069975"/>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01997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5748" y="1443950"/>
            <a:ext cx="10690449" cy="48091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815749" y="46114"/>
            <a:ext cx="10515600" cy="644262"/>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7" name="Picture 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 y="0"/>
            <a:ext cx="12377500" cy="7013917"/>
          </a:xfrm>
          <a:prstGeom prst="rect">
            <a:avLst/>
          </a:prstGeom>
        </p:spPr>
      </p:pic>
    </p:spTree>
    <p:extLst>
      <p:ext uri="{BB962C8B-B14F-4D97-AF65-F5344CB8AC3E}">
        <p14:creationId xmlns:p14="http://schemas.microsoft.com/office/powerpoint/2010/main" val="2713982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60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www.ada.gov/"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www.hud.gov/fairhousing"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theindependencecenter.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8245" y="3046098"/>
            <a:ext cx="9716086" cy="1208081"/>
          </a:xfrm>
        </p:spPr>
        <p:txBody>
          <a:bodyPr anchor="t">
            <a:noAutofit/>
          </a:bodyPr>
          <a:lstStyle/>
          <a:p>
            <a:r>
              <a:rPr lang="en-US" sz="7200" dirty="0"/>
              <a:t>Assistance Animals and the Law</a:t>
            </a:r>
          </a:p>
        </p:txBody>
      </p:sp>
    </p:spTree>
    <p:extLst>
      <p:ext uri="{BB962C8B-B14F-4D97-AF65-F5344CB8AC3E}">
        <p14:creationId xmlns:p14="http://schemas.microsoft.com/office/powerpoint/2010/main" val="4159416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55370" y="3293945"/>
            <a:ext cx="7357110" cy="4712041"/>
          </a:xfrm>
        </p:spPr>
        <p:txBody>
          <a:bodyPr anchor="ctr">
            <a:normAutofit/>
          </a:bodyPr>
          <a:lstStyle/>
          <a:p>
            <a:pPr marL="0" indent="0">
              <a:lnSpc>
                <a:spcPct val="100000"/>
              </a:lnSpc>
              <a:buNone/>
            </a:pPr>
            <a:r>
              <a:rPr lang="en-US" sz="3600" dirty="0"/>
              <a:t>Performance in major life activity compared to most people in </a:t>
            </a:r>
            <a:br>
              <a:rPr lang="en-US" sz="3600" dirty="0"/>
            </a:br>
            <a:r>
              <a:rPr lang="en-US" sz="3600" dirty="0"/>
              <a:t>general population</a:t>
            </a:r>
          </a:p>
          <a:p>
            <a:pPr marL="0" indent="0">
              <a:lnSpc>
                <a:spcPct val="100000"/>
              </a:lnSpc>
              <a:buNone/>
            </a:pPr>
            <a:endParaRPr lang="en-US" sz="800" dirty="0"/>
          </a:p>
          <a:p>
            <a:pPr marL="0" indent="0">
              <a:lnSpc>
                <a:spcPct val="100000"/>
              </a:lnSpc>
              <a:buNone/>
            </a:pPr>
            <a:r>
              <a:rPr lang="en-US" sz="3600" dirty="0"/>
              <a:t>Effect of impairment on person’s life</a:t>
            </a:r>
            <a:br>
              <a:rPr lang="en-US" sz="3600" dirty="0"/>
            </a:br>
            <a:endParaRPr lang="en-US" sz="800" dirty="0"/>
          </a:p>
          <a:p>
            <a:pPr marL="0" indent="0">
              <a:lnSpc>
                <a:spcPct val="100000"/>
              </a:lnSpc>
              <a:buNone/>
            </a:pPr>
            <a:r>
              <a:rPr lang="en-US" sz="3600" dirty="0"/>
              <a:t>Not name of impairment</a:t>
            </a:r>
          </a:p>
          <a:p>
            <a:pPr marL="0" indent="0">
              <a:buNone/>
            </a:pPr>
            <a:endParaRPr lang="en-US" sz="3600" dirty="0"/>
          </a:p>
          <a:p>
            <a:pPr marL="0" indent="0">
              <a:buNone/>
            </a:pPr>
            <a:endParaRPr lang="en-US" sz="3600" dirty="0"/>
          </a:p>
          <a:p>
            <a:endParaRPr lang="en-US" sz="3600" dirty="0"/>
          </a:p>
        </p:txBody>
      </p:sp>
      <p:sp>
        <p:nvSpPr>
          <p:cNvPr id="3" name="Title 2"/>
          <p:cNvSpPr>
            <a:spLocks noGrp="1"/>
          </p:cNvSpPr>
          <p:nvPr>
            <p:ph type="title"/>
          </p:nvPr>
        </p:nvSpPr>
        <p:spPr>
          <a:xfrm>
            <a:off x="2859577" y="768042"/>
            <a:ext cx="9720349" cy="584716"/>
          </a:xfrm>
        </p:spPr>
        <p:txBody>
          <a:bodyPr>
            <a:noAutofit/>
          </a:bodyPr>
          <a:lstStyle/>
          <a:p>
            <a:r>
              <a:rPr lang="en-US" sz="4400" dirty="0"/>
              <a:t>…impairment that substantially limits </a:t>
            </a:r>
            <a:r>
              <a:rPr lang="en-US" sz="4400" i="1" dirty="0"/>
              <a:t>. . . </a:t>
            </a:r>
            <a:endParaRPr lang="en-US" sz="44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02880" y="1851660"/>
            <a:ext cx="4572000" cy="4572000"/>
          </a:xfrm>
          <a:prstGeom prst="rect">
            <a:avLst/>
          </a:prstGeom>
        </p:spPr>
      </p:pic>
    </p:spTree>
    <p:extLst>
      <p:ext uri="{BB962C8B-B14F-4D97-AF65-F5344CB8AC3E}">
        <p14:creationId xmlns:p14="http://schemas.microsoft.com/office/powerpoint/2010/main" val="3231782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63352" y="1814005"/>
            <a:ext cx="9315338" cy="1188720"/>
          </a:xfrm>
          <a:prstGeom prst="rect">
            <a:avLst/>
          </a:prstGeom>
          <a:solidFill>
            <a:srgbClr val="57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3166222" y="1814005"/>
            <a:ext cx="6766560" cy="1371600"/>
          </a:xfrm>
        </p:spPr>
        <p:txBody>
          <a:bodyPr>
            <a:normAutofit fontScale="92500"/>
          </a:bodyPr>
          <a:lstStyle/>
          <a:p>
            <a:pPr marL="0" indent="0" algn="ctr">
              <a:lnSpc>
                <a:spcPct val="100000"/>
              </a:lnSpc>
              <a:buNone/>
            </a:pPr>
            <a:r>
              <a:rPr lang="en-US" sz="4000" dirty="0">
                <a:solidFill>
                  <a:schemeClr val="bg1"/>
                </a:solidFill>
                <a:latin typeface="+mn-lt"/>
              </a:rPr>
              <a:t>Activity most people can perform with little or no difficulty</a:t>
            </a:r>
          </a:p>
          <a:p>
            <a:pPr marL="0" indent="0">
              <a:buNone/>
            </a:pPr>
            <a:endParaRPr lang="en-US" sz="3600" dirty="0"/>
          </a:p>
          <a:p>
            <a:pPr marL="0" indent="0">
              <a:buNone/>
            </a:pPr>
            <a:endParaRPr lang="en-US" sz="2400" dirty="0"/>
          </a:p>
        </p:txBody>
      </p:sp>
      <p:sp>
        <p:nvSpPr>
          <p:cNvPr id="3" name="Title 2"/>
          <p:cNvSpPr>
            <a:spLocks noGrp="1"/>
          </p:cNvSpPr>
          <p:nvPr>
            <p:ph type="title"/>
          </p:nvPr>
        </p:nvSpPr>
        <p:spPr/>
        <p:txBody>
          <a:bodyPr>
            <a:noAutofit/>
          </a:bodyPr>
          <a:lstStyle/>
          <a:p>
            <a:r>
              <a:rPr lang="en-US" dirty="0"/>
              <a:t>Major Life Activities Defined</a:t>
            </a:r>
          </a:p>
        </p:txBody>
      </p:sp>
      <p:sp>
        <p:nvSpPr>
          <p:cNvPr id="5" name="TextBox 4"/>
          <p:cNvSpPr txBox="1"/>
          <p:nvPr/>
        </p:nvSpPr>
        <p:spPr>
          <a:xfrm>
            <a:off x="8899033" y="3688828"/>
            <a:ext cx="2475486" cy="2523768"/>
          </a:xfrm>
          <a:prstGeom prst="rect">
            <a:avLst/>
          </a:prstGeom>
          <a:noFill/>
        </p:spPr>
        <p:txBody>
          <a:bodyPr wrap="none" rtlCol="0">
            <a:spAutoFit/>
          </a:bodyPr>
          <a:lstStyle/>
          <a:p>
            <a:r>
              <a:rPr lang="en-US" sz="2800" dirty="0"/>
              <a:t>Learning</a:t>
            </a:r>
          </a:p>
          <a:p>
            <a:r>
              <a:rPr lang="en-US" sz="2800" dirty="0"/>
              <a:t>Reading</a:t>
            </a:r>
          </a:p>
          <a:p>
            <a:r>
              <a:rPr lang="en-US" sz="2800" dirty="0"/>
              <a:t>Thinking</a:t>
            </a:r>
          </a:p>
          <a:p>
            <a:r>
              <a:rPr lang="en-US" sz="2800" dirty="0"/>
              <a:t>Communicating</a:t>
            </a:r>
          </a:p>
          <a:p>
            <a:r>
              <a:rPr lang="en-US" sz="2800" dirty="0"/>
              <a:t>Working</a:t>
            </a:r>
          </a:p>
          <a:p>
            <a:endParaRPr lang="en-US" dirty="0"/>
          </a:p>
        </p:txBody>
      </p:sp>
      <p:sp>
        <p:nvSpPr>
          <p:cNvPr id="7" name="TextBox 6"/>
          <p:cNvSpPr txBox="1"/>
          <p:nvPr/>
        </p:nvSpPr>
        <p:spPr>
          <a:xfrm>
            <a:off x="687580" y="3688828"/>
            <a:ext cx="3791423" cy="3108543"/>
          </a:xfrm>
          <a:prstGeom prst="rect">
            <a:avLst/>
          </a:prstGeom>
          <a:noFill/>
        </p:spPr>
        <p:txBody>
          <a:bodyPr wrap="none" rtlCol="0">
            <a:spAutoFit/>
          </a:bodyPr>
          <a:lstStyle/>
          <a:p>
            <a:r>
              <a:rPr lang="en-US" sz="2800" dirty="0"/>
              <a:t>Caring for oneself</a:t>
            </a:r>
          </a:p>
          <a:p>
            <a:r>
              <a:rPr lang="en-US" sz="2800" dirty="0"/>
              <a:t>Performing manual tasks</a:t>
            </a:r>
          </a:p>
          <a:p>
            <a:r>
              <a:rPr lang="en-US" sz="2800" dirty="0"/>
              <a:t>Seeing</a:t>
            </a:r>
          </a:p>
          <a:p>
            <a:r>
              <a:rPr lang="en-US" sz="2800" dirty="0"/>
              <a:t>Hearing</a:t>
            </a:r>
          </a:p>
          <a:p>
            <a:r>
              <a:rPr lang="en-US" sz="2800" dirty="0"/>
              <a:t>Eating</a:t>
            </a:r>
          </a:p>
          <a:p>
            <a:r>
              <a:rPr lang="en-US" sz="2800" dirty="0"/>
              <a:t>Sleeping</a:t>
            </a:r>
          </a:p>
          <a:p>
            <a:endParaRPr lang="en-US" sz="2800" dirty="0"/>
          </a:p>
        </p:txBody>
      </p:sp>
      <p:sp>
        <p:nvSpPr>
          <p:cNvPr id="4" name="TextBox 3"/>
          <p:cNvSpPr txBox="1"/>
          <p:nvPr/>
        </p:nvSpPr>
        <p:spPr>
          <a:xfrm>
            <a:off x="5395016" y="3688828"/>
            <a:ext cx="2651760" cy="4247317"/>
          </a:xfrm>
          <a:prstGeom prst="rect">
            <a:avLst/>
          </a:prstGeom>
          <a:noFill/>
        </p:spPr>
        <p:txBody>
          <a:bodyPr wrap="square" rtlCol="0">
            <a:spAutoFit/>
          </a:bodyPr>
          <a:lstStyle/>
          <a:p>
            <a:r>
              <a:rPr lang="en-US" sz="2800" dirty="0"/>
              <a:t>Walking</a:t>
            </a:r>
          </a:p>
          <a:p>
            <a:r>
              <a:rPr lang="en-US" sz="2800" dirty="0"/>
              <a:t>Standing</a:t>
            </a:r>
          </a:p>
          <a:p>
            <a:r>
              <a:rPr lang="en-US" sz="2800" dirty="0"/>
              <a:t>Lifting</a:t>
            </a:r>
          </a:p>
          <a:p>
            <a:r>
              <a:rPr lang="en-US" sz="2800" dirty="0"/>
              <a:t>Bending</a:t>
            </a:r>
          </a:p>
          <a:p>
            <a:r>
              <a:rPr lang="en-US" sz="2800" dirty="0"/>
              <a:t>Speaking</a:t>
            </a:r>
          </a:p>
          <a:p>
            <a:r>
              <a:rPr lang="en-US" sz="2800" dirty="0"/>
              <a:t>Breathing</a:t>
            </a:r>
          </a:p>
          <a:p>
            <a:endParaRPr lang="en-US" sz="2800" dirty="0"/>
          </a:p>
          <a:p>
            <a:endParaRPr lang="en-US" sz="2800" dirty="0"/>
          </a:p>
          <a:p>
            <a:endParaRPr lang="en-US" sz="2800" dirty="0"/>
          </a:p>
          <a:p>
            <a:endParaRPr lang="en-US" dirty="0"/>
          </a:p>
        </p:txBody>
      </p:sp>
    </p:spTree>
    <p:extLst>
      <p:ext uri="{BB962C8B-B14F-4D97-AF65-F5344CB8AC3E}">
        <p14:creationId xmlns:p14="http://schemas.microsoft.com/office/powerpoint/2010/main" val="400808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1922" y="1802575"/>
            <a:ext cx="9326768" cy="849185"/>
          </a:xfrm>
          <a:prstGeom prst="rect">
            <a:avLst/>
          </a:prstGeom>
          <a:solidFill>
            <a:srgbClr val="57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3051922" y="2227167"/>
            <a:ext cx="9021355" cy="1944783"/>
          </a:xfrm>
        </p:spPr>
        <p:txBody>
          <a:bodyPr anchor="ctr">
            <a:normAutofit/>
          </a:bodyPr>
          <a:lstStyle/>
          <a:p>
            <a:pPr marL="0" indent="0">
              <a:lnSpc>
                <a:spcPct val="110000"/>
              </a:lnSpc>
              <a:buNone/>
            </a:pPr>
            <a:r>
              <a:rPr lang="en-US" dirty="0"/>
              <a:t>Like functions of the immune system, normal cell growth, respiratory, circulatory, or endocrine systems</a:t>
            </a:r>
          </a:p>
        </p:txBody>
      </p:sp>
      <p:sp>
        <p:nvSpPr>
          <p:cNvPr id="3" name="Title 2"/>
          <p:cNvSpPr>
            <a:spLocks noGrp="1"/>
          </p:cNvSpPr>
          <p:nvPr>
            <p:ph type="title"/>
          </p:nvPr>
        </p:nvSpPr>
        <p:spPr/>
        <p:txBody>
          <a:bodyPr>
            <a:noAutofit/>
          </a:bodyPr>
          <a:lstStyle/>
          <a:p>
            <a:r>
              <a:rPr lang="en-US" dirty="0"/>
              <a:t>Life Activity is </a:t>
            </a:r>
            <a:r>
              <a:rPr lang="en-US" i="1" dirty="0"/>
              <a:t>also</a:t>
            </a:r>
            <a:endParaRPr lang="en-US" dirty="0"/>
          </a:p>
        </p:txBody>
      </p:sp>
      <p:sp>
        <p:nvSpPr>
          <p:cNvPr id="5" name="TextBox 4"/>
          <p:cNvSpPr txBox="1"/>
          <p:nvPr/>
        </p:nvSpPr>
        <p:spPr>
          <a:xfrm>
            <a:off x="3051922" y="1928047"/>
            <a:ext cx="8515238" cy="938719"/>
          </a:xfrm>
          <a:prstGeom prst="rect">
            <a:avLst/>
          </a:prstGeom>
          <a:noFill/>
        </p:spPr>
        <p:txBody>
          <a:bodyPr wrap="square" rtlCol="0">
            <a:spAutoFit/>
          </a:bodyPr>
          <a:lstStyle/>
          <a:p>
            <a:pPr algn="ctr"/>
            <a:r>
              <a:rPr lang="en-US" sz="3700" dirty="0">
                <a:solidFill>
                  <a:schemeClr val="bg1"/>
                </a:solidFill>
                <a:latin typeface="Calibri" panose="020F0502020204030204" pitchFamily="34" charset="0"/>
              </a:rPr>
              <a:t>Operation of a major bodily function</a:t>
            </a:r>
          </a:p>
          <a:p>
            <a:endParaRPr lang="en-US" dirty="0"/>
          </a:p>
        </p:txBody>
      </p:sp>
      <p:sp>
        <p:nvSpPr>
          <p:cNvPr id="6" name="TextBox 5"/>
          <p:cNvSpPr txBox="1"/>
          <p:nvPr/>
        </p:nvSpPr>
        <p:spPr>
          <a:xfrm>
            <a:off x="331470" y="3806190"/>
            <a:ext cx="11235690" cy="2862322"/>
          </a:xfrm>
          <a:prstGeom prst="rect">
            <a:avLst/>
          </a:prstGeom>
          <a:noFill/>
        </p:spPr>
        <p:txBody>
          <a:bodyPr wrap="square" rtlCol="0">
            <a:spAutoFit/>
          </a:bodyPr>
          <a:lstStyle/>
          <a:p>
            <a:pPr>
              <a:lnSpc>
                <a:spcPct val="150000"/>
              </a:lnSpc>
            </a:pPr>
            <a:r>
              <a:rPr lang="en-US" sz="3600" b="1" dirty="0">
                <a:solidFill>
                  <a:srgbClr val="574553"/>
                </a:solidFill>
              </a:rPr>
              <a:t>Animal Can Alert </a:t>
            </a:r>
          </a:p>
          <a:p>
            <a:pPr lvl="1">
              <a:lnSpc>
                <a:spcPct val="150000"/>
              </a:lnSpc>
            </a:pPr>
            <a:r>
              <a:rPr lang="en-US" sz="2400" dirty="0"/>
              <a:t>When a person with diabetes has low blood sugar</a:t>
            </a:r>
          </a:p>
          <a:p>
            <a:pPr lvl="1">
              <a:lnSpc>
                <a:spcPct val="150000"/>
              </a:lnSpc>
            </a:pPr>
            <a:r>
              <a:rPr lang="en-US" sz="2400" dirty="0"/>
              <a:t>Prior to the on-set of a seizure</a:t>
            </a:r>
          </a:p>
          <a:p>
            <a:pPr lvl="1">
              <a:lnSpc>
                <a:spcPct val="150000"/>
              </a:lnSpc>
            </a:pPr>
            <a:r>
              <a:rPr lang="en-US" sz="2400" dirty="0"/>
              <a:t>In the presence of allergens present that create a threat to the handler’s well-being</a:t>
            </a:r>
          </a:p>
          <a:p>
            <a:endParaRPr lang="en-US" dirty="0"/>
          </a:p>
        </p:txBody>
      </p:sp>
    </p:spTree>
    <p:extLst>
      <p:ext uri="{BB962C8B-B14F-4D97-AF65-F5344CB8AC3E}">
        <p14:creationId xmlns:p14="http://schemas.microsoft.com/office/powerpoint/2010/main" val="1048200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9643" y="1826939"/>
            <a:ext cx="4240530" cy="52368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852613" y="1826939"/>
            <a:ext cx="4240530" cy="52368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dirty="0"/>
              <a:t>“Invisible” Disabilities</a:t>
            </a:r>
          </a:p>
        </p:txBody>
      </p:sp>
      <p:sp>
        <p:nvSpPr>
          <p:cNvPr id="4" name="Content Placeholder 3"/>
          <p:cNvSpPr>
            <a:spLocks noGrp="1"/>
          </p:cNvSpPr>
          <p:nvPr>
            <p:ph sz="half" idx="1"/>
          </p:nvPr>
        </p:nvSpPr>
        <p:spPr>
          <a:xfrm>
            <a:off x="3279506" y="2373119"/>
            <a:ext cx="5132205" cy="4610553"/>
          </a:xfrm>
        </p:spPr>
        <p:txBody>
          <a:bodyPr>
            <a:normAutofit fontScale="92500" lnSpcReduction="10000"/>
          </a:bodyPr>
          <a:lstStyle/>
          <a:p>
            <a:pPr marL="457200">
              <a:spcBef>
                <a:spcPct val="0"/>
              </a:spcBef>
              <a:spcAft>
                <a:spcPct val="20000"/>
              </a:spcAft>
              <a:buSzPct val="80000"/>
              <a:buNone/>
              <a:defRPr/>
            </a:pPr>
            <a:r>
              <a:rPr lang="en-US" dirty="0">
                <a:cs typeface="Arial" charset="0"/>
              </a:rPr>
              <a:t>ADHD</a:t>
            </a:r>
          </a:p>
          <a:p>
            <a:pPr marL="457200">
              <a:spcBef>
                <a:spcPct val="0"/>
              </a:spcBef>
              <a:spcAft>
                <a:spcPct val="20000"/>
              </a:spcAft>
              <a:buSzPct val="80000"/>
              <a:buNone/>
              <a:defRPr/>
            </a:pPr>
            <a:r>
              <a:rPr lang="en-US" dirty="0">
                <a:cs typeface="Arial" charset="0"/>
              </a:rPr>
              <a:t>AIDS/HIV</a:t>
            </a:r>
          </a:p>
          <a:p>
            <a:pPr marL="457200">
              <a:spcBef>
                <a:spcPct val="0"/>
              </a:spcBef>
              <a:spcAft>
                <a:spcPct val="20000"/>
              </a:spcAft>
              <a:buSzPct val="80000"/>
              <a:buNone/>
              <a:defRPr/>
            </a:pPr>
            <a:r>
              <a:rPr lang="en-US" dirty="0">
                <a:cs typeface="Arial" charset="0"/>
              </a:rPr>
              <a:t>Alcoholism</a:t>
            </a:r>
          </a:p>
          <a:p>
            <a:pPr marL="457200">
              <a:spcBef>
                <a:spcPct val="0"/>
              </a:spcBef>
              <a:spcAft>
                <a:spcPct val="20000"/>
              </a:spcAft>
              <a:buSzPct val="80000"/>
              <a:buNone/>
              <a:defRPr/>
            </a:pPr>
            <a:r>
              <a:rPr lang="en-US" dirty="0">
                <a:cs typeface="Arial" charset="0"/>
              </a:rPr>
              <a:t>Allergies</a:t>
            </a:r>
          </a:p>
          <a:p>
            <a:pPr marL="457200">
              <a:spcBef>
                <a:spcPct val="0"/>
              </a:spcBef>
              <a:spcAft>
                <a:spcPct val="20000"/>
              </a:spcAft>
              <a:buSzPct val="80000"/>
              <a:buNone/>
              <a:defRPr/>
            </a:pPr>
            <a:r>
              <a:rPr lang="en-US" dirty="0">
                <a:cs typeface="Arial" charset="0"/>
              </a:rPr>
              <a:t>Arthritis</a:t>
            </a:r>
          </a:p>
          <a:p>
            <a:pPr marL="457200">
              <a:spcBef>
                <a:spcPct val="0"/>
              </a:spcBef>
              <a:spcAft>
                <a:spcPct val="20000"/>
              </a:spcAft>
              <a:buSzPct val="80000"/>
              <a:buNone/>
              <a:defRPr/>
            </a:pPr>
            <a:r>
              <a:rPr lang="en-US" dirty="0">
                <a:cs typeface="Arial" charset="0"/>
              </a:rPr>
              <a:t>Asthma</a:t>
            </a:r>
          </a:p>
          <a:p>
            <a:pPr marL="457200">
              <a:spcBef>
                <a:spcPct val="0"/>
              </a:spcBef>
              <a:spcAft>
                <a:spcPct val="20000"/>
              </a:spcAft>
              <a:buSzPct val="80000"/>
              <a:buNone/>
              <a:defRPr/>
            </a:pPr>
            <a:r>
              <a:rPr lang="en-US" dirty="0">
                <a:cs typeface="Arial" charset="0"/>
              </a:rPr>
              <a:t>Cancer</a:t>
            </a:r>
          </a:p>
          <a:p>
            <a:pPr marL="457200">
              <a:spcBef>
                <a:spcPct val="0"/>
              </a:spcBef>
              <a:spcAft>
                <a:spcPct val="20000"/>
              </a:spcAft>
              <a:buSzPct val="80000"/>
              <a:buNone/>
              <a:defRPr/>
            </a:pPr>
            <a:r>
              <a:rPr lang="en-US" dirty="0">
                <a:cs typeface="Arial" charset="0"/>
              </a:rPr>
              <a:t>Chronic fatigue</a:t>
            </a:r>
          </a:p>
          <a:p>
            <a:pPr marL="457200">
              <a:spcBef>
                <a:spcPct val="0"/>
              </a:spcBef>
              <a:spcAft>
                <a:spcPct val="20000"/>
              </a:spcAft>
              <a:buSzPct val="80000"/>
              <a:buNone/>
              <a:defRPr/>
            </a:pPr>
            <a:r>
              <a:rPr lang="en-US" dirty="0">
                <a:cs typeface="Arial" charset="0"/>
              </a:rPr>
              <a:t>Color blindness</a:t>
            </a:r>
          </a:p>
          <a:p>
            <a:pPr marL="457200">
              <a:spcBef>
                <a:spcPct val="0"/>
              </a:spcBef>
              <a:spcAft>
                <a:spcPct val="20000"/>
              </a:spcAft>
              <a:buSzPct val="80000"/>
              <a:buNone/>
              <a:defRPr/>
            </a:pPr>
            <a:r>
              <a:rPr lang="en-US" dirty="0">
                <a:cs typeface="Arial" charset="0"/>
              </a:rPr>
              <a:t>Deafness/Hard of Hearing</a:t>
            </a:r>
          </a:p>
          <a:p>
            <a:pPr marL="457200">
              <a:spcBef>
                <a:spcPct val="0"/>
              </a:spcBef>
              <a:spcAft>
                <a:spcPct val="20000"/>
              </a:spcAft>
              <a:buSzPct val="80000"/>
              <a:buNone/>
              <a:defRPr/>
            </a:pPr>
            <a:r>
              <a:rPr lang="en-US" dirty="0">
                <a:cs typeface="Arial" charset="0"/>
              </a:rPr>
              <a:t>Diabetes</a:t>
            </a:r>
          </a:p>
          <a:p>
            <a:pPr>
              <a:buSzPct val="80000"/>
              <a:buBlip>
                <a:blip r:embed="rId3"/>
              </a:buBlip>
              <a:defRPr/>
            </a:pPr>
            <a:endParaRPr lang="en-US" sz="3600" b="1" dirty="0">
              <a:cs typeface="Arial" charset="0"/>
            </a:endParaRPr>
          </a:p>
          <a:p>
            <a:endParaRPr lang="en-US" dirty="0"/>
          </a:p>
        </p:txBody>
      </p:sp>
      <p:sp>
        <p:nvSpPr>
          <p:cNvPr id="5" name="Content Placeholder 4"/>
          <p:cNvSpPr>
            <a:spLocks noGrp="1"/>
          </p:cNvSpPr>
          <p:nvPr>
            <p:ph sz="half" idx="2"/>
          </p:nvPr>
        </p:nvSpPr>
        <p:spPr>
          <a:xfrm>
            <a:off x="8039044" y="2173423"/>
            <a:ext cx="5154930" cy="4610552"/>
          </a:xfrm>
        </p:spPr>
        <p:txBody>
          <a:bodyPr>
            <a:noAutofit/>
          </a:bodyPr>
          <a:lstStyle/>
          <a:p>
            <a:pPr marL="457200">
              <a:lnSpc>
                <a:spcPct val="100000"/>
              </a:lnSpc>
              <a:spcBef>
                <a:spcPct val="0"/>
              </a:spcBef>
              <a:buSzPct val="80000"/>
              <a:buNone/>
              <a:defRPr/>
            </a:pPr>
            <a:r>
              <a:rPr lang="en-US" sz="2400" dirty="0">
                <a:cs typeface="Arial" charset="0"/>
              </a:rPr>
              <a:t>Epilepsy</a:t>
            </a:r>
          </a:p>
          <a:p>
            <a:pPr marL="457200">
              <a:lnSpc>
                <a:spcPct val="100000"/>
              </a:lnSpc>
              <a:spcBef>
                <a:spcPct val="0"/>
              </a:spcBef>
              <a:buSzPct val="80000"/>
              <a:buNone/>
              <a:defRPr/>
            </a:pPr>
            <a:r>
              <a:rPr lang="en-US" sz="2400" dirty="0">
                <a:cs typeface="Arial" charset="0"/>
              </a:rPr>
              <a:t>Fibromyalgia</a:t>
            </a:r>
          </a:p>
          <a:p>
            <a:pPr marL="457200">
              <a:lnSpc>
                <a:spcPct val="100000"/>
              </a:lnSpc>
              <a:spcBef>
                <a:spcPct val="0"/>
              </a:spcBef>
              <a:buSzPct val="80000"/>
              <a:buNone/>
              <a:defRPr/>
            </a:pPr>
            <a:r>
              <a:rPr lang="en-US" sz="2400" dirty="0">
                <a:cs typeface="Arial" charset="0"/>
              </a:rPr>
              <a:t>Heart Conditions</a:t>
            </a:r>
          </a:p>
          <a:p>
            <a:pPr marL="457200">
              <a:lnSpc>
                <a:spcPct val="100000"/>
              </a:lnSpc>
              <a:spcBef>
                <a:spcPct val="0"/>
              </a:spcBef>
              <a:buSzPct val="80000"/>
              <a:buNone/>
              <a:defRPr/>
            </a:pPr>
            <a:r>
              <a:rPr lang="en-US" sz="2400" dirty="0">
                <a:cs typeface="Arial" charset="0"/>
              </a:rPr>
              <a:t>Hemophilia</a:t>
            </a:r>
          </a:p>
          <a:p>
            <a:pPr marL="457200">
              <a:lnSpc>
                <a:spcPct val="100000"/>
              </a:lnSpc>
              <a:spcBef>
                <a:spcPct val="0"/>
              </a:spcBef>
              <a:buSzPct val="80000"/>
              <a:buNone/>
              <a:defRPr/>
            </a:pPr>
            <a:r>
              <a:rPr lang="en-US" sz="2400" dirty="0">
                <a:cs typeface="Arial" charset="0"/>
              </a:rPr>
              <a:t>Hepatitis</a:t>
            </a:r>
          </a:p>
          <a:p>
            <a:pPr marL="457200">
              <a:lnSpc>
                <a:spcPct val="100000"/>
              </a:lnSpc>
              <a:spcBef>
                <a:spcPct val="0"/>
              </a:spcBef>
              <a:buSzPct val="80000"/>
              <a:buNone/>
              <a:defRPr/>
            </a:pPr>
            <a:r>
              <a:rPr lang="en-US" sz="2400" dirty="0">
                <a:cs typeface="Arial" charset="0"/>
              </a:rPr>
              <a:t>Intellectual</a:t>
            </a:r>
          </a:p>
          <a:p>
            <a:pPr marL="457200">
              <a:lnSpc>
                <a:spcPct val="100000"/>
              </a:lnSpc>
              <a:spcBef>
                <a:spcPct val="0"/>
              </a:spcBef>
              <a:buSzPct val="80000"/>
              <a:buNone/>
              <a:defRPr/>
            </a:pPr>
            <a:r>
              <a:rPr lang="en-US" sz="2400" dirty="0">
                <a:cs typeface="Arial" charset="0"/>
              </a:rPr>
              <a:t>Migraines</a:t>
            </a:r>
          </a:p>
          <a:p>
            <a:pPr marL="457200" lvl="2" indent="-341313">
              <a:lnSpc>
                <a:spcPct val="100000"/>
              </a:lnSpc>
              <a:spcBef>
                <a:spcPct val="0"/>
              </a:spcBef>
              <a:buSzPct val="80000"/>
              <a:buNone/>
              <a:defRPr/>
            </a:pPr>
            <a:r>
              <a:rPr lang="en-US" sz="2400" dirty="0">
                <a:cs typeface="Arial" charset="0"/>
              </a:rPr>
              <a:t> Multiple Chemical Sensitivity</a:t>
            </a:r>
          </a:p>
          <a:p>
            <a:pPr marL="457200">
              <a:lnSpc>
                <a:spcPct val="100000"/>
              </a:lnSpc>
              <a:spcBef>
                <a:spcPct val="0"/>
              </a:spcBef>
              <a:buSzPct val="80000"/>
              <a:buNone/>
              <a:defRPr/>
            </a:pPr>
            <a:r>
              <a:rPr lang="en-US" sz="2400" dirty="0">
                <a:cs typeface="Arial" charset="0"/>
              </a:rPr>
              <a:t>Psychiatric </a:t>
            </a:r>
          </a:p>
          <a:p>
            <a:pPr marL="457200">
              <a:lnSpc>
                <a:spcPct val="100000"/>
              </a:lnSpc>
              <a:spcBef>
                <a:spcPct val="0"/>
              </a:spcBef>
              <a:buSzPct val="80000"/>
              <a:buNone/>
              <a:defRPr/>
            </a:pPr>
            <a:r>
              <a:rPr lang="en-US" sz="2400" dirty="0">
                <a:cs typeface="Arial" charset="0"/>
              </a:rPr>
              <a:t>PTSD</a:t>
            </a:r>
          </a:p>
          <a:p>
            <a:pPr marL="457200">
              <a:lnSpc>
                <a:spcPct val="100000"/>
              </a:lnSpc>
              <a:spcBef>
                <a:spcPct val="0"/>
              </a:spcBef>
              <a:buSzPct val="80000"/>
              <a:buNone/>
              <a:defRPr/>
            </a:pPr>
            <a:r>
              <a:rPr lang="en-US" sz="2400" dirty="0">
                <a:cs typeface="Arial" charset="0"/>
              </a:rPr>
              <a:t>Sleep Disorders</a:t>
            </a:r>
          </a:p>
          <a:p>
            <a:pPr marL="457200">
              <a:lnSpc>
                <a:spcPct val="100000"/>
              </a:lnSpc>
              <a:spcBef>
                <a:spcPct val="0"/>
              </a:spcBef>
              <a:buSzPct val="80000"/>
              <a:buNone/>
              <a:defRPr/>
            </a:pPr>
            <a:r>
              <a:rPr lang="en-US" sz="2400" dirty="0">
                <a:cs typeface="Arial" charset="0"/>
              </a:rPr>
              <a:t>TBI</a:t>
            </a: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1789" y="3475424"/>
            <a:ext cx="5322422" cy="3548282"/>
          </a:xfrm>
          <a:prstGeom prst="rect">
            <a:avLst/>
          </a:prstGeom>
        </p:spPr>
      </p:pic>
    </p:spTree>
    <p:extLst>
      <p:ext uri="{BB962C8B-B14F-4D97-AF65-F5344CB8AC3E}">
        <p14:creationId xmlns:p14="http://schemas.microsoft.com/office/powerpoint/2010/main" val="172600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 calcmode="lin" valueType="num">
                                      <p:cBhvr additive="base">
                                        <p:cTn id="6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xEl>
                                              <p:pRg st="0" end="0"/>
                                            </p:txEl>
                                          </p:spTgt>
                                        </p:tgtEl>
                                        <p:attrNameLst>
                                          <p:attrName>style.visibility</p:attrName>
                                        </p:attrNameLst>
                                      </p:cBhvr>
                                      <p:to>
                                        <p:strVal val="visible"/>
                                      </p:to>
                                    </p:set>
                                    <p:anim calcmode="lin" valueType="num">
                                      <p:cBhvr additive="base">
                                        <p:cTn id="7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
                                            <p:txEl>
                                              <p:pRg st="1" end="1"/>
                                            </p:txEl>
                                          </p:spTgt>
                                        </p:tgtEl>
                                        <p:attrNameLst>
                                          <p:attrName>style.visibility</p:attrName>
                                        </p:attrNameLst>
                                      </p:cBhvr>
                                      <p:to>
                                        <p:strVal val="visible"/>
                                      </p:to>
                                    </p:set>
                                    <p:anim calcmode="lin" valueType="num">
                                      <p:cBhvr additive="base">
                                        <p:cTn id="7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
                                            <p:txEl>
                                              <p:pRg st="2" end="2"/>
                                            </p:txEl>
                                          </p:spTgt>
                                        </p:tgtEl>
                                        <p:attrNameLst>
                                          <p:attrName>style.visibility</p:attrName>
                                        </p:attrNameLst>
                                      </p:cBhvr>
                                      <p:to>
                                        <p:strVal val="visible"/>
                                      </p:to>
                                    </p:set>
                                    <p:anim calcmode="lin" valueType="num">
                                      <p:cBhvr additive="base">
                                        <p:cTn id="8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5">
                                            <p:txEl>
                                              <p:pRg st="3" end="3"/>
                                            </p:txEl>
                                          </p:spTgt>
                                        </p:tgtEl>
                                        <p:attrNameLst>
                                          <p:attrName>style.visibility</p:attrName>
                                        </p:attrNameLst>
                                      </p:cBhvr>
                                      <p:to>
                                        <p:strVal val="visible"/>
                                      </p:to>
                                    </p:set>
                                    <p:anim calcmode="lin" valueType="num">
                                      <p:cBhvr additive="base">
                                        <p:cTn id="9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
                                            <p:txEl>
                                              <p:pRg st="4" end="4"/>
                                            </p:txEl>
                                          </p:spTgt>
                                        </p:tgtEl>
                                        <p:attrNameLst>
                                          <p:attrName>style.visibility</p:attrName>
                                        </p:attrNameLst>
                                      </p:cBhvr>
                                      <p:to>
                                        <p:strVal val="visible"/>
                                      </p:to>
                                    </p:set>
                                    <p:anim calcmode="lin" valueType="num">
                                      <p:cBhvr additive="base">
                                        <p:cTn id="9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
                                            <p:txEl>
                                              <p:pRg st="5" end="5"/>
                                            </p:txEl>
                                          </p:spTgt>
                                        </p:tgtEl>
                                        <p:attrNameLst>
                                          <p:attrName>style.visibility</p:attrName>
                                        </p:attrNameLst>
                                      </p:cBhvr>
                                      <p:to>
                                        <p:strVal val="visible"/>
                                      </p:to>
                                    </p:set>
                                    <p:anim calcmode="lin" valueType="num">
                                      <p:cBhvr additive="base">
                                        <p:cTn id="10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5">
                                            <p:txEl>
                                              <p:pRg st="6" end="6"/>
                                            </p:txEl>
                                          </p:spTgt>
                                        </p:tgtEl>
                                        <p:attrNameLst>
                                          <p:attrName>style.visibility</p:attrName>
                                        </p:attrNameLst>
                                      </p:cBhvr>
                                      <p:to>
                                        <p:strVal val="visible"/>
                                      </p:to>
                                    </p:set>
                                    <p:anim calcmode="lin" valueType="num">
                                      <p:cBhvr additive="base">
                                        <p:cTn id="10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5">
                                            <p:txEl>
                                              <p:pRg st="7" end="7"/>
                                            </p:txEl>
                                          </p:spTgt>
                                        </p:tgtEl>
                                        <p:attrNameLst>
                                          <p:attrName>style.visibility</p:attrName>
                                        </p:attrNameLst>
                                      </p:cBhvr>
                                      <p:to>
                                        <p:strVal val="visible"/>
                                      </p:to>
                                    </p:set>
                                    <p:anim calcmode="lin" valueType="num">
                                      <p:cBhvr additive="base">
                                        <p:cTn id="11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5">
                                            <p:txEl>
                                              <p:pRg st="8" end="8"/>
                                            </p:txEl>
                                          </p:spTgt>
                                        </p:tgtEl>
                                        <p:attrNameLst>
                                          <p:attrName>style.visibility</p:attrName>
                                        </p:attrNameLst>
                                      </p:cBhvr>
                                      <p:to>
                                        <p:strVal val="visible"/>
                                      </p:to>
                                    </p:set>
                                    <p:anim calcmode="lin" valueType="num">
                                      <p:cBhvr additive="base">
                                        <p:cTn id="11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5">
                                            <p:txEl>
                                              <p:pRg st="9" end="9"/>
                                            </p:txEl>
                                          </p:spTgt>
                                        </p:tgtEl>
                                        <p:attrNameLst>
                                          <p:attrName>style.visibility</p:attrName>
                                        </p:attrNameLst>
                                      </p:cBhvr>
                                      <p:to>
                                        <p:strVal val="visible"/>
                                      </p:to>
                                    </p:set>
                                    <p:anim calcmode="lin" valueType="num">
                                      <p:cBhvr additive="base">
                                        <p:cTn id="12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5">
                                            <p:txEl>
                                              <p:pRg st="10" end="10"/>
                                            </p:txEl>
                                          </p:spTgt>
                                        </p:tgtEl>
                                        <p:attrNameLst>
                                          <p:attrName>style.visibility</p:attrName>
                                        </p:attrNameLst>
                                      </p:cBhvr>
                                      <p:to>
                                        <p:strVal val="visible"/>
                                      </p:to>
                                    </p:set>
                                    <p:anim calcmode="lin" valueType="num">
                                      <p:cBhvr additive="base">
                                        <p:cTn id="13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5">
                                            <p:txEl>
                                              <p:pRg st="11" end="11"/>
                                            </p:txEl>
                                          </p:spTgt>
                                        </p:tgtEl>
                                        <p:attrNameLst>
                                          <p:attrName>style.visibility</p:attrName>
                                        </p:attrNameLst>
                                      </p:cBhvr>
                                      <p:to>
                                        <p:strVal val="visible"/>
                                      </p:to>
                                    </p:set>
                                    <p:anim calcmode="lin" valueType="num">
                                      <p:cBhvr additive="base">
                                        <p:cTn id="13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13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laws apply to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478075"/>
            <a:ext cx="5311140" cy="3518630"/>
          </a:xfrm>
          <a:prstGeom prst="rect">
            <a:avLst/>
          </a:prstGeom>
        </p:spPr>
      </p:pic>
      <p:sp>
        <p:nvSpPr>
          <p:cNvPr id="3" name="Content Placeholder 2"/>
          <p:cNvSpPr>
            <a:spLocks noGrp="1"/>
          </p:cNvSpPr>
          <p:nvPr>
            <p:ph sz="half" idx="1"/>
          </p:nvPr>
        </p:nvSpPr>
        <p:spPr>
          <a:xfrm>
            <a:off x="4903469" y="3318055"/>
            <a:ext cx="5452111" cy="4610553"/>
          </a:xfrm>
        </p:spPr>
        <p:txBody>
          <a:bodyPr/>
          <a:lstStyle/>
          <a:p>
            <a:pPr marL="0" indent="0">
              <a:buNone/>
            </a:pPr>
            <a:r>
              <a:rPr lang="en-US" sz="4400" dirty="0"/>
              <a:t>Pets, sometimes called companion animals</a:t>
            </a:r>
            <a:endParaRPr lang="en-US" dirty="0"/>
          </a:p>
        </p:txBody>
      </p:sp>
    </p:spTree>
    <p:extLst>
      <p:ext uri="{BB962C8B-B14F-4D97-AF65-F5344CB8AC3E}">
        <p14:creationId xmlns:p14="http://schemas.microsoft.com/office/powerpoint/2010/main" val="2243547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51922" y="1802575"/>
            <a:ext cx="9326768" cy="849185"/>
          </a:xfrm>
          <a:prstGeom prst="rect">
            <a:avLst/>
          </a:prstGeom>
          <a:solidFill>
            <a:srgbClr val="57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dirty="0"/>
              <a:t>Some types of training</a:t>
            </a:r>
          </a:p>
        </p:txBody>
      </p:sp>
      <p:sp>
        <p:nvSpPr>
          <p:cNvPr id="4" name="Content Placeholder 3"/>
          <p:cNvSpPr>
            <a:spLocks noGrp="1"/>
          </p:cNvSpPr>
          <p:nvPr>
            <p:ph sz="half" idx="1"/>
          </p:nvPr>
        </p:nvSpPr>
        <p:spPr>
          <a:xfrm>
            <a:off x="2900000" y="1625545"/>
            <a:ext cx="5132205" cy="4610553"/>
          </a:xfrm>
        </p:spPr>
        <p:txBody>
          <a:bodyPr anchor="ctr">
            <a:normAutofit/>
          </a:bodyPr>
          <a:lstStyle/>
          <a:p>
            <a:pPr marL="0" indent="0">
              <a:spcBef>
                <a:spcPts val="0"/>
              </a:spcBef>
              <a:buNone/>
              <a:defRPr/>
            </a:pPr>
            <a:r>
              <a:rPr lang="en-US" sz="2400" dirty="0">
                <a:latin typeface="Calibri" panose="020F0502020204030204" pitchFamily="34" charset="0"/>
                <a:cs typeface="Arial" panose="020B0604020202020204" pitchFamily="34" charset="0"/>
              </a:rPr>
              <a:t/>
            </a:r>
            <a:br>
              <a:rPr lang="en-US" sz="2400" dirty="0">
                <a:latin typeface="Calibri" panose="020F0502020204030204" pitchFamily="34" charset="0"/>
                <a:cs typeface="Arial" panose="020B0604020202020204" pitchFamily="34" charset="0"/>
              </a:rPr>
            </a:br>
            <a:r>
              <a:rPr lang="en-US" sz="1800" dirty="0">
                <a:latin typeface="Calibri" panose="020F0502020204030204" pitchFamily="34" charset="0"/>
                <a:cs typeface="Arial" panose="020B0604020202020204" pitchFamily="34" charset="0"/>
              </a:rPr>
              <a:t> </a:t>
            </a:r>
          </a:p>
          <a:p>
            <a:pPr marL="0" indent="0">
              <a:buNone/>
              <a:defRPr/>
            </a:pPr>
            <a:r>
              <a:rPr lang="en-US" sz="2400" dirty="0">
                <a:latin typeface="Calibri" panose="020F0502020204030204" pitchFamily="34" charset="0"/>
                <a:cs typeface="Arial" panose="020B0604020202020204" pitchFamily="34" charset="0"/>
              </a:rPr>
              <a:t>Autism</a:t>
            </a:r>
          </a:p>
          <a:p>
            <a:pPr marL="457200" lvl="1">
              <a:defRPr/>
            </a:pPr>
            <a:r>
              <a:rPr lang="en-US" sz="1800" dirty="0">
                <a:latin typeface="Calibri" panose="020F0502020204030204" pitchFamily="34" charset="0"/>
                <a:cs typeface="Arial" panose="020B0604020202020204" pitchFamily="34" charset="0"/>
              </a:rPr>
              <a:t>Repetitive movement alerts</a:t>
            </a:r>
          </a:p>
          <a:p>
            <a:pPr marL="0" indent="0">
              <a:buNone/>
              <a:defRPr/>
            </a:pPr>
            <a:r>
              <a:rPr lang="en-US" sz="2400" dirty="0">
                <a:latin typeface="Calibri" panose="020F0502020204030204" pitchFamily="34" charset="0"/>
                <a:cs typeface="Arial" panose="020B0604020202020204" pitchFamily="34" charset="0"/>
              </a:rPr>
              <a:t>Blind/Low Vision</a:t>
            </a:r>
          </a:p>
          <a:p>
            <a:pPr marL="457200" lvl="1">
              <a:defRPr/>
            </a:pPr>
            <a:r>
              <a:rPr lang="en-US" sz="1800" dirty="0">
                <a:latin typeface="Calibri" panose="020F0502020204030204" pitchFamily="34" charset="0"/>
                <a:cs typeface="Arial" panose="020B0604020202020204" pitchFamily="34" charset="0"/>
              </a:rPr>
              <a:t>Orientation and mobility</a:t>
            </a:r>
          </a:p>
          <a:p>
            <a:pPr marL="0" indent="0">
              <a:buNone/>
              <a:defRPr/>
            </a:pPr>
            <a:r>
              <a:rPr lang="en-US" sz="2400" dirty="0">
                <a:latin typeface="Calibri" panose="020F0502020204030204" pitchFamily="34" charset="0"/>
                <a:cs typeface="Arial" panose="020B0604020202020204" pitchFamily="34" charset="0"/>
              </a:rPr>
              <a:t>Deaf/Hard of Hearing</a:t>
            </a:r>
          </a:p>
          <a:p>
            <a:pPr marL="457200" lvl="1">
              <a:defRPr/>
            </a:pPr>
            <a:r>
              <a:rPr lang="en-US" sz="1800" dirty="0">
                <a:latin typeface="Calibri" panose="020F0502020204030204" pitchFamily="34" charset="0"/>
                <a:cs typeface="Arial" panose="020B0604020202020204" pitchFamily="34" charset="0"/>
              </a:rPr>
              <a:t>Alerting to auditory stimuli</a:t>
            </a:r>
          </a:p>
        </p:txBody>
      </p:sp>
      <p:sp>
        <p:nvSpPr>
          <p:cNvPr id="5" name="Content Placeholder 4"/>
          <p:cNvSpPr>
            <a:spLocks noGrp="1"/>
          </p:cNvSpPr>
          <p:nvPr>
            <p:ph sz="half" idx="2"/>
          </p:nvPr>
        </p:nvSpPr>
        <p:spPr>
          <a:xfrm>
            <a:off x="7104312" y="2884854"/>
            <a:ext cx="5154930" cy="4610552"/>
          </a:xfrm>
        </p:spPr>
        <p:txBody>
          <a:bodyPr anchor="ctr">
            <a:normAutofit/>
          </a:bodyPr>
          <a:lstStyle/>
          <a:p>
            <a:pPr marL="0" indent="0">
              <a:buNone/>
              <a:defRPr/>
            </a:pPr>
            <a:r>
              <a:rPr lang="en-US" sz="2400" dirty="0">
                <a:latin typeface="Calibri" panose="020F0502020204030204" pitchFamily="34" charset="0"/>
                <a:cs typeface="Arial" panose="020B0604020202020204" pitchFamily="34" charset="0"/>
              </a:rPr>
              <a:t>Mobility disability</a:t>
            </a:r>
          </a:p>
          <a:p>
            <a:pPr marL="457200" lvl="1">
              <a:defRPr/>
            </a:pPr>
            <a:r>
              <a:rPr lang="en-US" sz="1800" dirty="0">
                <a:latin typeface="Calibri" panose="020F0502020204030204" pitchFamily="34" charset="0"/>
                <a:cs typeface="Arial" panose="020B0604020202020204" pitchFamily="34" charset="0"/>
              </a:rPr>
              <a:t>Pulling wheelchair</a:t>
            </a:r>
          </a:p>
          <a:p>
            <a:pPr marL="457200" lvl="1">
              <a:defRPr/>
            </a:pPr>
            <a:r>
              <a:rPr lang="en-US" sz="1800" dirty="0">
                <a:latin typeface="Calibri" panose="020F0502020204030204" pitchFamily="34" charset="0"/>
                <a:cs typeface="Arial" panose="020B0604020202020204" pitchFamily="34" charset="0"/>
              </a:rPr>
              <a:t>Retrieving objects</a:t>
            </a:r>
          </a:p>
          <a:p>
            <a:pPr marL="457200" lvl="1">
              <a:defRPr/>
            </a:pPr>
            <a:r>
              <a:rPr lang="en-US" sz="1800" dirty="0">
                <a:latin typeface="Calibri" panose="020F0502020204030204" pitchFamily="34" charset="0"/>
                <a:cs typeface="Arial" panose="020B0604020202020204" pitchFamily="34" charset="0"/>
              </a:rPr>
              <a:t>Balance support</a:t>
            </a:r>
          </a:p>
          <a:p>
            <a:pPr marL="0" indent="0">
              <a:buNone/>
              <a:defRPr/>
            </a:pPr>
            <a:r>
              <a:rPr lang="en-US" sz="2400" dirty="0">
                <a:latin typeface="Calibri" panose="020F0502020204030204" pitchFamily="34" charset="0"/>
                <a:cs typeface="Arial" panose="020B0604020202020204" pitchFamily="34" charset="0"/>
              </a:rPr>
              <a:t>Psychiatric disability</a:t>
            </a:r>
          </a:p>
          <a:p>
            <a:pPr marL="457200" lvl="1">
              <a:defRPr/>
            </a:pPr>
            <a:r>
              <a:rPr lang="en-US" sz="1800" dirty="0">
                <a:latin typeface="Calibri" panose="020F0502020204030204" pitchFamily="34" charset="0"/>
                <a:cs typeface="Arial" panose="020B0604020202020204" pitchFamily="34" charset="0"/>
              </a:rPr>
              <a:t>Agitation warning</a:t>
            </a:r>
          </a:p>
          <a:p>
            <a:pPr marL="457200" lvl="1" indent="0">
              <a:buNone/>
              <a:defRPr/>
            </a:pPr>
            <a:r>
              <a:rPr lang="en-US" sz="1800" dirty="0">
                <a:latin typeface="Calibri" panose="020F0502020204030204" pitchFamily="34" charset="0"/>
                <a:cs typeface="Arial" panose="020B0604020202020204" pitchFamily="34" charset="0"/>
              </a:rPr>
              <a:t>(deter inappropriate behavior)</a:t>
            </a:r>
          </a:p>
          <a:p>
            <a:pPr marL="457200" lvl="1">
              <a:defRPr/>
            </a:pPr>
            <a:r>
              <a:rPr lang="en-US" sz="1800" dirty="0">
                <a:latin typeface="Calibri" panose="020F0502020204030204" pitchFamily="34" charset="0"/>
                <a:cs typeface="Arial" panose="020B0604020202020204" pitchFamily="34" charset="0"/>
              </a:rPr>
              <a:t>Medication reminder</a:t>
            </a:r>
          </a:p>
          <a:p>
            <a:pPr marL="457200" lvl="1">
              <a:defRPr/>
            </a:pPr>
            <a:endParaRPr lang="en-US" sz="1200" dirty="0">
              <a:latin typeface="Calibri" panose="020F0502020204030204" pitchFamily="34" charset="0"/>
              <a:cs typeface="Arial" panose="020B0604020202020204" pitchFamily="34" charset="0"/>
            </a:endParaRPr>
          </a:p>
          <a:p>
            <a:pPr marL="182880">
              <a:spcBef>
                <a:spcPts val="0"/>
              </a:spcBef>
              <a:buClr>
                <a:srgbClr val="002060"/>
              </a:buClr>
              <a:buNone/>
              <a:defRPr/>
            </a:pPr>
            <a:endParaRPr lang="en-US" sz="1800" dirty="0">
              <a:solidFill>
                <a:srgbClr val="C00000"/>
              </a:solidFill>
              <a:latin typeface="Calibri" panose="020F0502020204030204" pitchFamily="34" charset="0"/>
              <a:cs typeface="Arial" pitchFamily="34" charset="0"/>
            </a:endParaRPr>
          </a:p>
          <a:p>
            <a:pPr marL="182880">
              <a:spcBef>
                <a:spcPts val="0"/>
              </a:spcBef>
              <a:buClr>
                <a:srgbClr val="002060"/>
              </a:buClr>
              <a:buNone/>
              <a:defRPr/>
            </a:pPr>
            <a:endParaRPr lang="en-US" sz="1800" dirty="0">
              <a:solidFill>
                <a:srgbClr val="FF0000"/>
              </a:solidFill>
              <a:latin typeface="Calibri" panose="020F0502020204030204" pitchFamily="34" charset="0"/>
              <a:cs typeface="Arial" pitchFamily="34" charset="0"/>
            </a:endParaRPr>
          </a:p>
          <a:p>
            <a:endParaRPr lang="en-US" dirty="0"/>
          </a:p>
        </p:txBody>
      </p:sp>
      <p:sp>
        <p:nvSpPr>
          <p:cNvPr id="2" name="Rectangle 1"/>
          <p:cNvSpPr/>
          <p:nvPr/>
        </p:nvSpPr>
        <p:spPr>
          <a:xfrm>
            <a:off x="657498" y="6284296"/>
            <a:ext cx="11268890" cy="523220"/>
          </a:xfrm>
          <a:prstGeom prst="rect">
            <a:avLst/>
          </a:prstGeom>
        </p:spPr>
        <p:txBody>
          <a:bodyPr wrap="square">
            <a:spAutoFit/>
          </a:bodyPr>
          <a:lstStyle/>
          <a:p>
            <a:pPr>
              <a:defRPr/>
            </a:pPr>
            <a:r>
              <a:rPr lang="en-US" sz="2800" i="1" dirty="0">
                <a:latin typeface="Calibri" panose="020F0502020204030204" pitchFamily="34" charset="0"/>
                <a:cs typeface="Arial" panose="020B0604020202020204" pitchFamily="34" charset="0"/>
              </a:rPr>
              <a:t>Sole function - provide comfort or emotional support: NOT service animal</a:t>
            </a:r>
          </a:p>
        </p:txBody>
      </p:sp>
      <p:sp>
        <p:nvSpPr>
          <p:cNvPr id="6" name="TextBox 5"/>
          <p:cNvSpPr txBox="1"/>
          <p:nvPr/>
        </p:nvSpPr>
        <p:spPr>
          <a:xfrm>
            <a:off x="3263538" y="1956546"/>
            <a:ext cx="7572102" cy="646331"/>
          </a:xfrm>
          <a:prstGeom prst="rect">
            <a:avLst/>
          </a:prstGeom>
          <a:noFill/>
        </p:spPr>
        <p:txBody>
          <a:bodyPr wrap="square" rtlCol="0">
            <a:spAutoFit/>
          </a:bodyPr>
          <a:lstStyle/>
          <a:p>
            <a:r>
              <a:rPr lang="en-US" sz="3600" dirty="0">
                <a:solidFill>
                  <a:schemeClr val="bg1"/>
                </a:solidFill>
                <a:latin typeface="Calibri" panose="020F0502020204030204" pitchFamily="34" charset="0"/>
                <a:cs typeface="Arial" panose="020B0604020202020204" pitchFamily="34" charset="0"/>
              </a:rPr>
              <a:t>Tasks directly related to disability</a:t>
            </a:r>
            <a:r>
              <a:rPr lang="en-US" dirty="0">
                <a:solidFill>
                  <a:schemeClr val="bg1"/>
                </a:solidFill>
                <a:latin typeface="Calibri" panose="020F0502020204030204" pitchFamily="34" charset="0"/>
                <a:cs typeface="Arial" panose="020B0604020202020204" pitchFamily="34" charset="0"/>
              </a:rPr>
              <a:t>:</a:t>
            </a:r>
            <a:endParaRPr lang="en-US" dirty="0">
              <a:solidFill>
                <a:schemeClr val="bg1"/>
              </a:solidFill>
            </a:endParaRPr>
          </a:p>
        </p:txBody>
      </p:sp>
    </p:spTree>
    <p:extLst>
      <p:ext uri="{BB962C8B-B14F-4D97-AF65-F5344CB8AC3E}">
        <p14:creationId xmlns:p14="http://schemas.microsoft.com/office/powerpoint/2010/main" val="3354595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altLang="en-US" dirty="0">
                <a:cs typeface="Arial" charset="0"/>
              </a:rPr>
              <a:t>Innate Tasks</a:t>
            </a:r>
            <a:endParaRPr lang="en-US" dirty="0"/>
          </a:p>
        </p:txBody>
      </p:sp>
      <p:sp>
        <p:nvSpPr>
          <p:cNvPr id="4" name="Content Placeholder 3"/>
          <p:cNvSpPr>
            <a:spLocks noGrp="1"/>
          </p:cNvSpPr>
          <p:nvPr>
            <p:ph sz="half" idx="1"/>
          </p:nvPr>
        </p:nvSpPr>
        <p:spPr>
          <a:xfrm>
            <a:off x="2634389" y="1888943"/>
            <a:ext cx="8511131" cy="4610553"/>
          </a:xfrm>
        </p:spPr>
        <p:txBody>
          <a:bodyPr anchor="ctr"/>
          <a:lstStyle/>
          <a:p>
            <a:pPr marL="0" indent="0">
              <a:spcBef>
                <a:spcPct val="0"/>
              </a:spcBef>
              <a:buNone/>
            </a:pPr>
            <a:r>
              <a:rPr lang="en-US" altLang="en-US" sz="1800" dirty="0">
                <a:cs typeface="Arial" charset="0"/>
              </a:rPr>
              <a:t> </a:t>
            </a:r>
          </a:p>
          <a:p>
            <a:pPr marL="0" indent="0">
              <a:buNone/>
            </a:pPr>
            <a:r>
              <a:rPr lang="en-US" altLang="en-US" sz="3600" dirty="0">
                <a:cs typeface="Arial" charset="0"/>
              </a:rPr>
              <a:t>Allergies</a:t>
            </a:r>
          </a:p>
          <a:p>
            <a:pPr marL="457200" lvl="1">
              <a:buFont typeface="Arial" charset="0"/>
              <a:buChar char="•"/>
            </a:pPr>
            <a:r>
              <a:rPr lang="en-US" altLang="en-US" dirty="0">
                <a:cs typeface="Arial" charset="0"/>
              </a:rPr>
              <a:t>Allergen warning</a:t>
            </a:r>
          </a:p>
          <a:p>
            <a:pPr marL="457200" lvl="1">
              <a:buFont typeface="Arial" charset="0"/>
              <a:buChar char="•"/>
            </a:pPr>
            <a:endParaRPr lang="en-US" altLang="en-US" dirty="0">
              <a:cs typeface="Arial" charset="0"/>
            </a:endParaRPr>
          </a:p>
          <a:p>
            <a:pPr marL="0" indent="0">
              <a:buNone/>
            </a:pPr>
            <a:r>
              <a:rPr lang="en-US" altLang="en-US" sz="3600" dirty="0">
                <a:cs typeface="Arial" charset="0"/>
              </a:rPr>
              <a:t>Diabetes</a:t>
            </a:r>
          </a:p>
          <a:p>
            <a:pPr marL="457200" lvl="1">
              <a:buFont typeface="Arial" charset="0"/>
              <a:buChar char="•"/>
            </a:pPr>
            <a:r>
              <a:rPr lang="en-US" altLang="en-US" dirty="0">
                <a:cs typeface="Arial" charset="0"/>
              </a:rPr>
              <a:t>Blood sugar warning</a:t>
            </a:r>
          </a:p>
        </p:txBody>
      </p:sp>
      <p:sp>
        <p:nvSpPr>
          <p:cNvPr id="5" name="Content Placeholder 4"/>
          <p:cNvSpPr>
            <a:spLocks noGrp="1"/>
          </p:cNvSpPr>
          <p:nvPr>
            <p:ph sz="half" idx="2"/>
          </p:nvPr>
        </p:nvSpPr>
        <p:spPr>
          <a:xfrm>
            <a:off x="7037070" y="2833823"/>
            <a:ext cx="5154930" cy="4610552"/>
          </a:xfrm>
        </p:spPr>
        <p:txBody>
          <a:bodyPr anchor="ctr"/>
          <a:lstStyle/>
          <a:p>
            <a:pPr marL="0" indent="0">
              <a:buNone/>
              <a:defRPr/>
            </a:pPr>
            <a:r>
              <a:rPr lang="en-US" sz="3600" dirty="0">
                <a:latin typeface="Arial" panose="020B0604020202020204" pitchFamily="34" charset="0"/>
                <a:cs typeface="Arial" panose="020B0604020202020204" pitchFamily="34" charset="0"/>
              </a:rPr>
              <a:t>Seizures</a:t>
            </a:r>
          </a:p>
          <a:p>
            <a:pPr marL="0" indent="0">
              <a:buNone/>
              <a:defRPr/>
            </a:pPr>
            <a:endParaRPr lang="en-US" sz="1800" dirty="0">
              <a:latin typeface="Arial" panose="020B0604020202020204" pitchFamily="34" charset="0"/>
              <a:cs typeface="Arial" panose="020B0604020202020204" pitchFamily="34" charset="0"/>
            </a:endParaRPr>
          </a:p>
          <a:p>
            <a:pPr lvl="1">
              <a:defRPr/>
            </a:pPr>
            <a:r>
              <a:rPr lang="en-US" dirty="0">
                <a:latin typeface="Arial" panose="020B0604020202020204" pitchFamily="34" charset="0"/>
                <a:cs typeface="Arial" panose="020B0604020202020204" pitchFamily="34" charset="0"/>
              </a:rPr>
              <a:t>Alerting prior to seizure</a:t>
            </a:r>
          </a:p>
          <a:p>
            <a:pPr lvl="1">
              <a:defRPr/>
            </a:pPr>
            <a:endParaRPr lang="en-US" dirty="0">
              <a:latin typeface="Arial" panose="020B0604020202020204" pitchFamily="34" charset="0"/>
              <a:cs typeface="Arial" panose="020B0604020202020204" pitchFamily="34" charset="0"/>
            </a:endParaRPr>
          </a:p>
          <a:p>
            <a:pPr lvl="1">
              <a:defRPr/>
            </a:pPr>
            <a:r>
              <a:rPr lang="en-US" dirty="0">
                <a:latin typeface="Arial" panose="020B0604020202020204" pitchFamily="34" charset="0"/>
                <a:cs typeface="Arial" panose="020B0604020202020204" pitchFamily="34" charset="0"/>
              </a:rPr>
              <a:t>Protecting during seizure</a:t>
            </a:r>
          </a:p>
          <a:p>
            <a:pPr lvl="1">
              <a:defRPr/>
            </a:pPr>
            <a:endParaRPr lang="en-US" dirty="0">
              <a:latin typeface="Arial" panose="020B0604020202020204" pitchFamily="34" charset="0"/>
              <a:cs typeface="Arial" panose="020B0604020202020204" pitchFamily="34" charset="0"/>
            </a:endParaRPr>
          </a:p>
          <a:p>
            <a:pPr lvl="1">
              <a:defRPr/>
            </a:pPr>
            <a:r>
              <a:rPr lang="en-US" dirty="0">
                <a:latin typeface="Arial" panose="020B0604020202020204" pitchFamily="34" charset="0"/>
                <a:cs typeface="Arial" panose="020B0604020202020204" pitchFamily="34" charset="0"/>
              </a:rPr>
              <a:t>Seeks help</a:t>
            </a:r>
          </a:p>
          <a:p>
            <a:pPr marL="182880">
              <a:spcBef>
                <a:spcPts val="0"/>
              </a:spcBef>
              <a:buClr>
                <a:srgbClr val="002060"/>
              </a:buClr>
              <a:buNone/>
              <a:defRPr/>
            </a:pPr>
            <a:endParaRPr lang="en-US" sz="1800" dirty="0">
              <a:solidFill>
                <a:srgbClr val="FF0000"/>
              </a:solidFill>
              <a:latin typeface="Arial" pitchFamily="34" charset="0"/>
              <a:cs typeface="Arial" pitchFamily="34" charset="0"/>
            </a:endParaRPr>
          </a:p>
        </p:txBody>
      </p:sp>
      <p:sp>
        <p:nvSpPr>
          <p:cNvPr id="6" name="Rectangle 5"/>
          <p:cNvSpPr/>
          <p:nvPr/>
        </p:nvSpPr>
        <p:spPr>
          <a:xfrm>
            <a:off x="3051922" y="1802575"/>
            <a:ext cx="9326768" cy="849185"/>
          </a:xfrm>
          <a:prstGeom prst="rect">
            <a:avLst/>
          </a:prstGeom>
          <a:solidFill>
            <a:srgbClr val="57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428998" y="1931777"/>
            <a:ext cx="7509511" cy="923330"/>
          </a:xfrm>
          <a:prstGeom prst="rect">
            <a:avLst/>
          </a:prstGeom>
          <a:noFill/>
        </p:spPr>
        <p:txBody>
          <a:bodyPr wrap="square" rtlCol="0">
            <a:spAutoFit/>
          </a:bodyPr>
          <a:lstStyle/>
          <a:p>
            <a:r>
              <a:rPr lang="en-US" altLang="en-US" sz="3600" dirty="0">
                <a:solidFill>
                  <a:schemeClr val="bg1"/>
                </a:solidFill>
                <a:cs typeface="Arial" charset="0"/>
              </a:rPr>
              <a:t>Tasks directly related to disability</a:t>
            </a:r>
            <a:r>
              <a:rPr lang="en-US" altLang="en-US" dirty="0">
                <a:solidFill>
                  <a:schemeClr val="bg1"/>
                </a:solidFill>
                <a:cs typeface="Arial" charset="0"/>
              </a:rPr>
              <a:t>:</a:t>
            </a:r>
          </a:p>
          <a:p>
            <a:endParaRPr lang="en-US" dirty="0"/>
          </a:p>
        </p:txBody>
      </p:sp>
    </p:spTree>
    <p:extLst>
      <p:ext uri="{BB962C8B-B14F-4D97-AF65-F5344CB8AC3E}">
        <p14:creationId xmlns:p14="http://schemas.microsoft.com/office/powerpoint/2010/main" val="2031785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Different Laws</a:t>
            </a:r>
          </a:p>
        </p:txBody>
      </p:sp>
      <p:sp>
        <p:nvSpPr>
          <p:cNvPr id="5" name="TextBox 4"/>
          <p:cNvSpPr txBox="1"/>
          <p:nvPr/>
        </p:nvSpPr>
        <p:spPr>
          <a:xfrm>
            <a:off x="1907177" y="3017520"/>
            <a:ext cx="10122002" cy="2677656"/>
          </a:xfrm>
          <a:prstGeom prst="rect">
            <a:avLst/>
          </a:prstGeom>
          <a:noFill/>
        </p:spPr>
        <p:txBody>
          <a:bodyPr wrap="none" rtlCol="0">
            <a:spAutoFit/>
          </a:bodyPr>
          <a:lstStyle/>
          <a:p>
            <a:pPr marL="742950" indent="-742950">
              <a:buFont typeface="+mj-lt"/>
              <a:buAutoNum type="arabicPeriod"/>
            </a:pPr>
            <a:r>
              <a:rPr lang="en-US" sz="4200" dirty="0"/>
              <a:t>The Americans with Disabilities Act (1990)</a:t>
            </a:r>
          </a:p>
          <a:p>
            <a:pPr marL="742950" indent="-742950">
              <a:buFont typeface="+mj-lt"/>
              <a:buAutoNum type="arabicPeriod"/>
            </a:pPr>
            <a:r>
              <a:rPr lang="en-US" sz="4200" dirty="0"/>
              <a:t>Fair Housing Act (1988)</a:t>
            </a:r>
          </a:p>
          <a:p>
            <a:pPr marL="742950" indent="-742950">
              <a:buFont typeface="+mj-lt"/>
              <a:buAutoNum type="arabicPeriod"/>
            </a:pPr>
            <a:r>
              <a:rPr lang="en-US" sz="4200" dirty="0"/>
              <a:t>Colorado Assistance Animal Law</a:t>
            </a:r>
          </a:p>
          <a:p>
            <a:pPr marL="742950" indent="-742950">
              <a:buFont typeface="+mj-lt"/>
              <a:buAutoNum type="arabicPeriod"/>
            </a:pPr>
            <a:r>
              <a:rPr lang="en-US" sz="4200" dirty="0"/>
              <a:t>Air Carrier Access Act</a:t>
            </a:r>
          </a:p>
        </p:txBody>
      </p:sp>
    </p:spTree>
    <p:extLst>
      <p:ext uri="{BB962C8B-B14F-4D97-AF65-F5344CB8AC3E}">
        <p14:creationId xmlns:p14="http://schemas.microsoft.com/office/powerpoint/2010/main" val="1816538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Americans with Disabilities Act</a:t>
            </a:r>
          </a:p>
        </p:txBody>
      </p:sp>
      <p:sp>
        <p:nvSpPr>
          <p:cNvPr id="7" name="Rectangle 6"/>
          <p:cNvSpPr/>
          <p:nvPr/>
        </p:nvSpPr>
        <p:spPr>
          <a:xfrm>
            <a:off x="2583588" y="2651148"/>
            <a:ext cx="8747760" cy="3416320"/>
          </a:xfrm>
          <a:prstGeom prst="rect">
            <a:avLst/>
          </a:prstGeom>
        </p:spPr>
        <p:txBody>
          <a:bodyPr wrap="square">
            <a:spAutoFit/>
          </a:bodyPr>
          <a:lstStyle/>
          <a:p>
            <a:r>
              <a:rPr lang="en-US" sz="3600" dirty="0"/>
              <a:t>The Americans with Disabilities Act of 1990 (ADA) prohibits discrimination and ensures equal opportunity for persons with disabilities in employment, State and local government services, public accommodations, commercial facilities, and transportation</a:t>
            </a:r>
          </a:p>
        </p:txBody>
      </p:sp>
    </p:spTree>
    <p:extLst>
      <p:ext uri="{BB962C8B-B14F-4D97-AF65-F5344CB8AC3E}">
        <p14:creationId xmlns:p14="http://schemas.microsoft.com/office/powerpoint/2010/main" val="4082959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Fair Housing Act</a:t>
            </a:r>
          </a:p>
        </p:txBody>
      </p:sp>
      <p:sp>
        <p:nvSpPr>
          <p:cNvPr id="2" name="Rectangle 1"/>
          <p:cNvSpPr/>
          <p:nvPr/>
        </p:nvSpPr>
        <p:spPr>
          <a:xfrm>
            <a:off x="2220686" y="2828963"/>
            <a:ext cx="10855233" cy="3908762"/>
          </a:xfrm>
          <a:prstGeom prst="rect">
            <a:avLst/>
          </a:prstGeom>
        </p:spPr>
        <p:txBody>
          <a:bodyPr wrap="square">
            <a:spAutoFit/>
          </a:bodyPr>
          <a:lstStyle/>
          <a:p>
            <a:pPr lvl="1">
              <a:lnSpc>
                <a:spcPct val="150000"/>
              </a:lnSpc>
            </a:pPr>
            <a:r>
              <a:rPr lang="en-US" sz="3200" dirty="0"/>
              <a:t>Color					Disability</a:t>
            </a:r>
          </a:p>
          <a:p>
            <a:pPr lvl="1"/>
            <a:r>
              <a:rPr lang="en-US" sz="3200" dirty="0"/>
              <a:t>Familial status			National origin</a:t>
            </a:r>
          </a:p>
          <a:p>
            <a:pPr lvl="1"/>
            <a:r>
              <a:rPr lang="en-US" sz="3200" dirty="0"/>
              <a:t>Race					Religion</a:t>
            </a:r>
          </a:p>
          <a:p>
            <a:pPr lvl="1"/>
            <a:r>
              <a:rPr lang="en-US" sz="3200" dirty="0"/>
              <a:t>Sex</a:t>
            </a:r>
          </a:p>
          <a:p>
            <a:pPr lvl="1"/>
            <a:endParaRPr lang="en-US" sz="3200" dirty="0"/>
          </a:p>
          <a:p>
            <a:r>
              <a:rPr lang="en-US" sz="3600" i="1" dirty="0"/>
              <a:t>Requires exceptions in policies/operations to afford people with disabilities equal housing opportunities</a:t>
            </a:r>
          </a:p>
        </p:txBody>
      </p:sp>
      <p:sp>
        <p:nvSpPr>
          <p:cNvPr id="4" name="Rectangle 3"/>
          <p:cNvSpPr/>
          <p:nvPr/>
        </p:nvSpPr>
        <p:spPr>
          <a:xfrm>
            <a:off x="3051922" y="1802575"/>
            <a:ext cx="9326768" cy="849185"/>
          </a:xfrm>
          <a:prstGeom prst="rect">
            <a:avLst/>
          </a:prstGeom>
          <a:solidFill>
            <a:srgbClr val="57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51922" y="1971298"/>
            <a:ext cx="10629900" cy="923330"/>
          </a:xfrm>
          <a:prstGeom prst="rect">
            <a:avLst/>
          </a:prstGeom>
          <a:noFill/>
        </p:spPr>
        <p:txBody>
          <a:bodyPr wrap="square" rtlCol="0">
            <a:spAutoFit/>
          </a:bodyPr>
          <a:lstStyle/>
          <a:p>
            <a:r>
              <a:rPr lang="en-US" sz="3600" dirty="0">
                <a:solidFill>
                  <a:schemeClr val="bg1"/>
                </a:solidFill>
              </a:rPr>
              <a:t>Prohibits housing discrimination on the basis of:</a:t>
            </a:r>
          </a:p>
          <a:p>
            <a:endParaRPr lang="en-US" dirty="0"/>
          </a:p>
        </p:txBody>
      </p:sp>
    </p:spTree>
    <p:extLst>
      <p:ext uri="{BB962C8B-B14F-4D97-AF65-F5344CB8AC3E}">
        <p14:creationId xmlns:p14="http://schemas.microsoft.com/office/powerpoint/2010/main" val="3431632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36039" y="1865832"/>
            <a:ext cx="10639697" cy="4712041"/>
          </a:xfrm>
        </p:spPr>
        <p:txBody>
          <a:bodyPr anchor="ctr">
            <a:normAutofit/>
          </a:bodyPr>
          <a:lstStyle/>
          <a:p>
            <a:pPr marL="0" indent="0" algn="ctr">
              <a:buNone/>
            </a:pPr>
            <a:r>
              <a:rPr lang="en-US" sz="3600" dirty="0"/>
              <a:t>Information and materials are intended solely as </a:t>
            </a:r>
          </a:p>
          <a:p>
            <a:pPr marL="0" indent="0" algn="ctr">
              <a:buNone/>
            </a:pPr>
            <a:r>
              <a:rPr lang="en-US" sz="3600" dirty="0"/>
              <a:t>informal guidance, and are neither a determination of </a:t>
            </a:r>
          </a:p>
          <a:p>
            <a:pPr marL="0" indent="0" algn="ctr">
              <a:buNone/>
            </a:pPr>
            <a:r>
              <a:rPr lang="en-US" sz="3600" dirty="0"/>
              <a:t>your legal rights or responsibilities, nor binding on any agency with enforcement responsibility.</a:t>
            </a:r>
          </a:p>
        </p:txBody>
      </p:sp>
      <p:sp>
        <p:nvSpPr>
          <p:cNvPr id="3" name="Title 2"/>
          <p:cNvSpPr>
            <a:spLocks noGrp="1"/>
          </p:cNvSpPr>
          <p:nvPr>
            <p:ph type="title"/>
          </p:nvPr>
        </p:nvSpPr>
        <p:spPr/>
        <p:txBody>
          <a:bodyPr>
            <a:noAutofit/>
          </a:bodyPr>
          <a:lstStyle/>
          <a:p>
            <a:r>
              <a:rPr lang="en-US" dirty="0"/>
              <a:t>Disclaimer</a:t>
            </a:r>
          </a:p>
        </p:txBody>
      </p:sp>
    </p:spTree>
    <p:extLst>
      <p:ext uri="{BB962C8B-B14F-4D97-AF65-F5344CB8AC3E}">
        <p14:creationId xmlns:p14="http://schemas.microsoft.com/office/powerpoint/2010/main" val="2699629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91960" y="2846523"/>
            <a:ext cx="5344704" cy="469083"/>
          </a:xfrm>
          <a:prstGeom prst="rect">
            <a:avLst/>
          </a:prstGeom>
          <a:solidFill>
            <a:schemeClr val="accent3">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dirty="0"/>
              <a:t>Fair Housing Act</a:t>
            </a:r>
          </a:p>
        </p:txBody>
      </p:sp>
      <p:sp>
        <p:nvSpPr>
          <p:cNvPr id="2" name="Rectangle 1"/>
          <p:cNvSpPr/>
          <p:nvPr/>
        </p:nvSpPr>
        <p:spPr>
          <a:xfrm>
            <a:off x="491490" y="2846070"/>
            <a:ext cx="5344704" cy="469083"/>
          </a:xfrm>
          <a:prstGeom prst="rect">
            <a:avLst/>
          </a:prstGeom>
          <a:solidFill>
            <a:schemeClr val="accent3">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Content Placeholder 4"/>
          <p:cNvSpPr>
            <a:spLocks noGrp="1"/>
          </p:cNvSpPr>
          <p:nvPr>
            <p:ph sz="half" idx="2"/>
          </p:nvPr>
        </p:nvSpPr>
        <p:spPr>
          <a:xfrm>
            <a:off x="6886847" y="2075998"/>
            <a:ext cx="5154930" cy="4610552"/>
          </a:xfrm>
        </p:spPr>
        <p:txBody>
          <a:bodyPr anchor="ctr">
            <a:normAutofit/>
          </a:bodyPr>
          <a:lstStyle/>
          <a:p>
            <a:pPr marL="0" indent="0">
              <a:buNone/>
            </a:pPr>
            <a:r>
              <a:rPr lang="en-US" sz="3200" dirty="0"/>
              <a:t>Because of disability of:</a:t>
            </a:r>
          </a:p>
          <a:p>
            <a:r>
              <a:rPr lang="en-US" sz="3200" dirty="0"/>
              <a:t>Individual</a:t>
            </a:r>
          </a:p>
          <a:p>
            <a:r>
              <a:rPr lang="en-US" sz="3200" dirty="0"/>
              <a:t>Individual associated with buyer/renter</a:t>
            </a:r>
          </a:p>
          <a:p>
            <a:r>
              <a:rPr lang="en-US" sz="3200" dirty="0"/>
              <a:t>Individual who intends to live in residence</a:t>
            </a:r>
          </a:p>
        </p:txBody>
      </p:sp>
      <p:sp>
        <p:nvSpPr>
          <p:cNvPr id="4" name="Content Placeholder 3"/>
          <p:cNvSpPr>
            <a:spLocks noGrp="1"/>
          </p:cNvSpPr>
          <p:nvPr>
            <p:ph sz="half" idx="1"/>
          </p:nvPr>
        </p:nvSpPr>
        <p:spPr>
          <a:xfrm>
            <a:off x="703989" y="2720793"/>
            <a:ext cx="5132205" cy="4610553"/>
          </a:xfrm>
        </p:spPr>
        <p:txBody>
          <a:bodyPr anchor="ctr">
            <a:normAutofit/>
          </a:bodyPr>
          <a:lstStyle/>
          <a:p>
            <a:pPr marL="0" indent="0">
              <a:buNone/>
            </a:pPr>
            <a:r>
              <a:rPr lang="en-US" sz="3200" dirty="0"/>
              <a:t>Unlawful to discriminate in: </a:t>
            </a:r>
          </a:p>
          <a:p>
            <a:r>
              <a:rPr lang="en-US" sz="3200" dirty="0"/>
              <a:t>Selling</a:t>
            </a:r>
          </a:p>
          <a:p>
            <a:r>
              <a:rPr lang="en-US" sz="3200" dirty="0"/>
              <a:t>Renting </a:t>
            </a:r>
          </a:p>
          <a:p>
            <a:r>
              <a:rPr lang="en-US" sz="3200" dirty="0"/>
              <a:t>Advertising</a:t>
            </a:r>
          </a:p>
          <a:p>
            <a:r>
              <a:rPr lang="en-US" sz="3200" dirty="0"/>
              <a:t>Financing</a:t>
            </a:r>
          </a:p>
          <a:p>
            <a:r>
              <a:rPr lang="en-US" sz="3200" dirty="0"/>
              <a:t>New Construction</a:t>
            </a:r>
          </a:p>
          <a:p>
            <a:r>
              <a:rPr lang="en-US" sz="3200" dirty="0"/>
              <a:t>Zoning</a:t>
            </a:r>
          </a:p>
          <a:p>
            <a:endParaRPr lang="en-US" dirty="0"/>
          </a:p>
        </p:txBody>
      </p:sp>
    </p:spTree>
    <p:extLst>
      <p:ext uri="{BB962C8B-B14F-4D97-AF65-F5344CB8AC3E}">
        <p14:creationId xmlns:p14="http://schemas.microsoft.com/office/powerpoint/2010/main" val="3429134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8999" y="823354"/>
            <a:ext cx="8876212" cy="644262"/>
          </a:xfrm>
        </p:spPr>
        <p:txBody>
          <a:bodyPr>
            <a:noAutofit/>
          </a:bodyPr>
          <a:lstStyle/>
          <a:p>
            <a:r>
              <a:rPr lang="en-US" dirty="0"/>
              <a:t>Colorado Assistance Animal Law</a:t>
            </a:r>
          </a:p>
        </p:txBody>
      </p:sp>
      <p:sp>
        <p:nvSpPr>
          <p:cNvPr id="4" name="Content Placeholder 1"/>
          <p:cNvSpPr>
            <a:spLocks noGrp="1"/>
          </p:cNvSpPr>
          <p:nvPr>
            <p:ph sz="half" idx="1"/>
          </p:nvPr>
        </p:nvSpPr>
        <p:spPr>
          <a:xfrm>
            <a:off x="2734900" y="2422870"/>
            <a:ext cx="5132205" cy="4610553"/>
          </a:xfrm>
        </p:spPr>
        <p:txBody>
          <a:bodyPr anchor="ctr">
            <a:normAutofit lnSpcReduction="10000"/>
          </a:bodyPr>
          <a:lstStyle/>
          <a:p>
            <a:r>
              <a:rPr lang="en-US" sz="3200" dirty="0"/>
              <a:t>Individual with a disability must be allowed to be  accompanied by an animal that has been trained to provide a service</a:t>
            </a:r>
          </a:p>
          <a:p>
            <a:endParaRPr lang="en-US" sz="3200" dirty="0"/>
          </a:p>
          <a:p>
            <a:r>
              <a:rPr lang="en-US" sz="3200" dirty="0"/>
              <a:t>Service animal trainer must be allowed to be accompanied by an animal that is being trained</a:t>
            </a:r>
          </a:p>
          <a:p>
            <a:pPr marL="0" indent="0">
              <a:buNone/>
            </a:pPr>
            <a:endParaRPr lang="en-US" sz="3200"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37021" y="3121387"/>
            <a:ext cx="4762500" cy="4003476"/>
          </a:xfrm>
          <a:prstGeom prst="rect">
            <a:avLst/>
          </a:prstGeom>
          <a:ln>
            <a:noFill/>
          </a:ln>
          <a:effectLst>
            <a:softEdge rad="112500"/>
          </a:effectLst>
        </p:spPr>
      </p:pic>
    </p:spTree>
    <p:extLst>
      <p:ext uri="{BB962C8B-B14F-4D97-AF65-F5344CB8AC3E}">
        <p14:creationId xmlns:p14="http://schemas.microsoft.com/office/powerpoint/2010/main" val="1170271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Air Carrier Access Act</a:t>
            </a:r>
          </a:p>
        </p:txBody>
      </p:sp>
      <p:sp>
        <p:nvSpPr>
          <p:cNvPr id="2" name="Rectangle 1"/>
          <p:cNvSpPr/>
          <p:nvPr/>
        </p:nvSpPr>
        <p:spPr>
          <a:xfrm>
            <a:off x="4930140" y="2519932"/>
            <a:ext cx="6899910" cy="3785652"/>
          </a:xfrm>
          <a:prstGeom prst="rect">
            <a:avLst/>
          </a:prstGeom>
        </p:spPr>
        <p:txBody>
          <a:bodyPr wrap="square">
            <a:spAutoFit/>
          </a:bodyPr>
          <a:lstStyle/>
          <a:p>
            <a:r>
              <a:rPr lang="en-US" sz="4000" dirty="0">
                <a:latin typeface="Calibri" panose="020F0502020204030204" pitchFamily="34" charset="0"/>
              </a:rPr>
              <a:t>The Air Carrier Access Act prohibits discrimination on the basis of disability in air travel and requires air carriers to accommodate the needs of passengers with disabilities</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460" y="1467616"/>
            <a:ext cx="5775960" cy="3239952"/>
          </a:xfrm>
          <a:prstGeom prst="rect">
            <a:avLst/>
          </a:prstGeom>
        </p:spPr>
      </p:pic>
    </p:spTree>
    <p:extLst>
      <p:ext uri="{BB962C8B-B14F-4D97-AF65-F5344CB8AC3E}">
        <p14:creationId xmlns:p14="http://schemas.microsoft.com/office/powerpoint/2010/main" val="3614270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571415" y="571212"/>
            <a:ext cx="8704668" cy="584716"/>
          </a:xfrm>
        </p:spPr>
        <p:txBody>
          <a:bodyPr>
            <a:noAutofit/>
          </a:bodyPr>
          <a:lstStyle/>
          <a:p>
            <a:r>
              <a:rPr lang="en-US" dirty="0"/>
              <a:t>Who Is Impacted?</a:t>
            </a:r>
          </a:p>
        </p:txBody>
      </p:sp>
      <p:graphicFrame>
        <p:nvGraphicFramePr>
          <p:cNvPr id="2" name="Table 1"/>
          <p:cNvGraphicFramePr>
            <a:graphicFrameLocks noGrp="1"/>
          </p:cNvGraphicFramePr>
          <p:nvPr>
            <p:extLst>
              <p:ext uri="{D42A27DB-BD31-4B8C-83A1-F6EECF244321}">
                <p14:modId xmlns:p14="http://schemas.microsoft.com/office/powerpoint/2010/main" val="6017145"/>
              </p:ext>
            </p:extLst>
          </p:nvPr>
        </p:nvGraphicFramePr>
        <p:xfrm>
          <a:off x="1011918" y="2025199"/>
          <a:ext cx="10692401" cy="4724400"/>
        </p:xfrm>
        <a:graphic>
          <a:graphicData uri="http://schemas.openxmlformats.org/drawingml/2006/table">
            <a:tbl>
              <a:tblPr firstRow="1" bandRow="1">
                <a:tableStyleId>{5C22544A-7EE6-4342-B048-85BDC9FD1C3A}</a:tableStyleId>
              </a:tblPr>
              <a:tblGrid>
                <a:gridCol w="10692401">
                  <a:extLst>
                    <a:ext uri="{9D8B030D-6E8A-4147-A177-3AD203B41FA5}">
                      <a16:colId xmlns:a16="http://schemas.microsoft.com/office/drawing/2014/main" val="1654773291"/>
                    </a:ext>
                  </a:extLst>
                </a:gridCol>
              </a:tblGrid>
              <a:tr h="330172">
                <a:tc>
                  <a:txBody>
                    <a:bodyPr/>
                    <a:lstStyle/>
                    <a:p>
                      <a:pPr algn="ctr"/>
                      <a:r>
                        <a:rPr lang="en-US" sz="1800" b="1" kern="1200" dirty="0">
                          <a:solidFill>
                            <a:schemeClr val="lt1"/>
                          </a:solidFill>
                          <a:effectLst/>
                          <a:latin typeface="Gill Sans MT" panose="020B0502020104020203" pitchFamily="34" charset="0"/>
                          <a:ea typeface="+mn-ea"/>
                          <a:cs typeface="+mn-cs"/>
                        </a:rPr>
                        <a:t>AMERICANS WITH DISABILITIES ACT (1990)</a:t>
                      </a:r>
                      <a:endParaRPr lang="en-US" dirty="0">
                        <a:latin typeface="Gill Sans MT" panose="020B0502020104020203" pitchFamily="34" charset="0"/>
                      </a:endParaRPr>
                    </a:p>
                  </a:txBody>
                  <a:tcPr anchor="ctr"/>
                </a:tc>
                <a:extLst>
                  <a:ext uri="{0D108BD9-81ED-4DB2-BD59-A6C34878D82A}">
                    <a16:rowId xmlns:a16="http://schemas.microsoft.com/office/drawing/2014/main" val="2128779595"/>
                  </a:ext>
                </a:extLst>
              </a:tr>
              <a:tr h="4319750">
                <a:tc>
                  <a:txBody>
                    <a:bodyPr/>
                    <a:lstStyle/>
                    <a:p>
                      <a:pPr marL="285750" indent="-285750">
                        <a:buFont typeface="Arial" panose="020B0604020202020204" pitchFamily="34" charset="0"/>
                        <a:buChar char="•"/>
                      </a:pPr>
                      <a:r>
                        <a:rPr lang="en-US" sz="2800" dirty="0">
                          <a:solidFill>
                            <a:schemeClr val="tx1"/>
                          </a:solidFill>
                          <a:latin typeface="Gill Sans MT" panose="020B0502020104020203" pitchFamily="34" charset="0"/>
                        </a:rPr>
                        <a:t>Assisted living facilities</a:t>
                      </a:r>
                    </a:p>
                    <a:p>
                      <a:pPr marL="285750" indent="-285750">
                        <a:buFont typeface="Arial" panose="020B0604020202020204" pitchFamily="34" charset="0"/>
                        <a:buChar char="•"/>
                      </a:pPr>
                      <a:r>
                        <a:rPr lang="en-US" sz="2800" dirty="0">
                          <a:solidFill>
                            <a:schemeClr val="tx1"/>
                          </a:solidFill>
                          <a:latin typeface="Gill Sans MT" panose="020B0502020104020203" pitchFamily="34" charset="0"/>
                        </a:rPr>
                        <a:t>Public housing</a:t>
                      </a:r>
                    </a:p>
                    <a:p>
                      <a:pPr marL="285750" indent="-285750">
                        <a:buFont typeface="Arial" panose="020B0604020202020204" pitchFamily="34" charset="0"/>
                        <a:buChar char="•"/>
                      </a:pPr>
                      <a:r>
                        <a:rPr lang="en-US" sz="2800" dirty="0">
                          <a:solidFill>
                            <a:schemeClr val="tx1"/>
                          </a:solidFill>
                          <a:latin typeface="Gill Sans MT" panose="020B0502020104020203" pitchFamily="34" charset="0"/>
                        </a:rPr>
                        <a:t>Shelters</a:t>
                      </a:r>
                    </a:p>
                    <a:p>
                      <a:pPr marL="285750" indent="-285750">
                        <a:buFont typeface="Arial" panose="020B0604020202020204" pitchFamily="34" charset="0"/>
                        <a:buChar char="•"/>
                      </a:pPr>
                      <a:r>
                        <a:rPr lang="en-US" sz="2800" dirty="0">
                          <a:solidFill>
                            <a:schemeClr val="tx1"/>
                          </a:solidFill>
                          <a:latin typeface="Gill Sans MT" panose="020B0502020104020203" pitchFamily="34" charset="0"/>
                        </a:rPr>
                        <a:t>Student housing</a:t>
                      </a:r>
                    </a:p>
                    <a:p>
                      <a:pPr marL="285750" indent="-285750">
                        <a:buFont typeface="Arial" panose="020B0604020202020204" pitchFamily="34" charset="0"/>
                        <a:buChar char="•"/>
                      </a:pPr>
                      <a:r>
                        <a:rPr lang="en-US" sz="2800" dirty="0">
                          <a:solidFill>
                            <a:schemeClr val="tx1"/>
                          </a:solidFill>
                          <a:latin typeface="Gill Sans MT" panose="020B0502020104020203" pitchFamily="34" charset="0"/>
                        </a:rPr>
                        <a:t>Public</a:t>
                      </a:r>
                      <a:r>
                        <a:rPr lang="en-US" sz="2800" baseline="0" dirty="0">
                          <a:solidFill>
                            <a:schemeClr val="tx1"/>
                          </a:solidFill>
                          <a:latin typeface="Gill Sans MT" panose="020B0502020104020203" pitchFamily="34" charset="0"/>
                        </a:rPr>
                        <a:t> and private schools</a:t>
                      </a:r>
                    </a:p>
                    <a:p>
                      <a:pPr marL="285750" indent="-285750">
                        <a:buFont typeface="Arial" panose="020B0604020202020204" pitchFamily="34" charset="0"/>
                        <a:buChar char="•"/>
                      </a:pPr>
                      <a:r>
                        <a:rPr lang="en-US" sz="2800" baseline="0" dirty="0">
                          <a:solidFill>
                            <a:schemeClr val="tx1"/>
                          </a:solidFill>
                          <a:latin typeface="Gill Sans MT" panose="020B0502020104020203" pitchFamily="34" charset="0"/>
                        </a:rPr>
                        <a:t>Transportation</a:t>
                      </a:r>
                      <a:endParaRPr lang="en-US" sz="2800" dirty="0">
                        <a:solidFill>
                          <a:schemeClr val="tx1"/>
                        </a:solidFill>
                        <a:latin typeface="Gill Sans MT" panose="020B0502020104020203" pitchFamily="34" charset="0"/>
                      </a:endParaRPr>
                    </a:p>
                    <a:p>
                      <a:pPr marL="285750" indent="-285750">
                        <a:buFont typeface="Arial" panose="020B0604020202020204" pitchFamily="34" charset="0"/>
                        <a:buChar char="•"/>
                      </a:pPr>
                      <a:r>
                        <a:rPr lang="en-US" sz="2800" dirty="0">
                          <a:solidFill>
                            <a:schemeClr val="tx1"/>
                          </a:solidFill>
                          <a:latin typeface="Gill Sans MT" panose="020B0502020104020203" pitchFamily="34" charset="0"/>
                        </a:rPr>
                        <a:t>All state and local government employment</a:t>
                      </a:r>
                    </a:p>
                    <a:p>
                      <a:pPr marL="285750" indent="-285750">
                        <a:buFont typeface="Arial" panose="020B0604020202020204" pitchFamily="34" charset="0"/>
                        <a:buChar char="•"/>
                      </a:pPr>
                      <a:r>
                        <a:rPr lang="en-US" sz="2800" dirty="0">
                          <a:solidFill>
                            <a:schemeClr val="tx1"/>
                          </a:solidFill>
                          <a:latin typeface="Gill Sans MT" panose="020B0502020104020203" pitchFamily="34" charset="0"/>
                        </a:rPr>
                        <a:t>Private employment: 15 or more employees</a:t>
                      </a:r>
                    </a:p>
                    <a:p>
                      <a:pPr marL="285750" indent="-285750">
                        <a:buFont typeface="Arial" panose="020B0604020202020204" pitchFamily="34" charset="0"/>
                        <a:buChar char="•"/>
                      </a:pPr>
                      <a:r>
                        <a:rPr lang="en-US" sz="2800" dirty="0">
                          <a:solidFill>
                            <a:schemeClr val="tx1"/>
                          </a:solidFill>
                          <a:latin typeface="Gill Sans MT" panose="020B0502020104020203" pitchFamily="34" charset="0"/>
                        </a:rPr>
                        <a:t>Private businesses (sales and leasing offices)</a:t>
                      </a:r>
                    </a:p>
                    <a:p>
                      <a:pPr marL="285750" indent="-285750">
                        <a:buFont typeface="Arial" panose="020B0604020202020204" pitchFamily="34" charset="0"/>
                        <a:buChar char="•"/>
                      </a:pPr>
                      <a:r>
                        <a:rPr lang="en-US" sz="2800" dirty="0">
                          <a:solidFill>
                            <a:schemeClr val="tx1"/>
                          </a:solidFill>
                          <a:latin typeface="Gill Sans MT" panose="020B0502020104020203" pitchFamily="34" charset="0"/>
                        </a:rPr>
                        <a:t>Telecommunications</a:t>
                      </a:r>
                    </a:p>
                  </a:txBody>
                  <a:tcPr anchor="ctr"/>
                </a:tc>
                <a:extLst>
                  <a:ext uri="{0D108BD9-81ED-4DB2-BD59-A6C34878D82A}">
                    <a16:rowId xmlns:a16="http://schemas.microsoft.com/office/drawing/2014/main" val="1060591795"/>
                  </a:ext>
                </a:extLst>
              </a:tr>
            </a:tbl>
          </a:graphicData>
        </a:graphic>
      </p:graphicFrame>
    </p:spTree>
    <p:extLst>
      <p:ext uri="{BB962C8B-B14F-4D97-AF65-F5344CB8AC3E}">
        <p14:creationId xmlns:p14="http://schemas.microsoft.com/office/powerpoint/2010/main" val="3838772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571415" y="571212"/>
            <a:ext cx="8704668" cy="584716"/>
          </a:xfrm>
        </p:spPr>
        <p:txBody>
          <a:bodyPr>
            <a:noAutofit/>
          </a:bodyPr>
          <a:lstStyle/>
          <a:p>
            <a:r>
              <a:rPr lang="en-US" dirty="0"/>
              <a:t>Who Is Impacted?</a:t>
            </a:r>
          </a:p>
        </p:txBody>
      </p:sp>
      <p:graphicFrame>
        <p:nvGraphicFramePr>
          <p:cNvPr id="2" name="Table 1"/>
          <p:cNvGraphicFramePr>
            <a:graphicFrameLocks noGrp="1"/>
          </p:cNvGraphicFramePr>
          <p:nvPr>
            <p:extLst>
              <p:ext uri="{D42A27DB-BD31-4B8C-83A1-F6EECF244321}">
                <p14:modId xmlns:p14="http://schemas.microsoft.com/office/powerpoint/2010/main" val="1306339822"/>
              </p:ext>
            </p:extLst>
          </p:nvPr>
        </p:nvGraphicFramePr>
        <p:xfrm>
          <a:off x="2370454" y="2267585"/>
          <a:ext cx="9059546" cy="3898084"/>
        </p:xfrm>
        <a:graphic>
          <a:graphicData uri="http://schemas.openxmlformats.org/drawingml/2006/table">
            <a:tbl>
              <a:tblPr firstRow="1" bandRow="1">
                <a:tableStyleId>{5C22544A-7EE6-4342-B048-85BDC9FD1C3A}</a:tableStyleId>
              </a:tblPr>
              <a:tblGrid>
                <a:gridCol w="9059546">
                  <a:extLst>
                    <a:ext uri="{9D8B030D-6E8A-4147-A177-3AD203B41FA5}">
                      <a16:colId xmlns:a16="http://schemas.microsoft.com/office/drawing/2014/main" val="872797222"/>
                    </a:ext>
                  </a:extLst>
                </a:gridCol>
              </a:tblGrid>
              <a:tr h="685687">
                <a:tc>
                  <a:txBody>
                    <a:bodyPr/>
                    <a:lstStyle/>
                    <a:p>
                      <a:pPr algn="ctr"/>
                      <a:r>
                        <a:rPr lang="en-US" sz="1800" b="1" kern="1200" dirty="0">
                          <a:solidFill>
                            <a:schemeClr val="lt1"/>
                          </a:solidFill>
                          <a:effectLst/>
                          <a:latin typeface="Gill Sans MT" panose="020B0502020104020203" pitchFamily="34" charset="0"/>
                          <a:ea typeface="+mn-ea"/>
                          <a:cs typeface="+mn-cs"/>
                        </a:rPr>
                        <a:t>FAIR HOUSING ACT (1988)</a:t>
                      </a:r>
                      <a:endParaRPr lang="en-US" dirty="0">
                        <a:latin typeface="Gill Sans MT" panose="020B0502020104020203" pitchFamily="34" charset="0"/>
                      </a:endParaRPr>
                    </a:p>
                  </a:txBody>
                  <a:tcPr anchor="ctr"/>
                </a:tc>
                <a:extLst>
                  <a:ext uri="{0D108BD9-81ED-4DB2-BD59-A6C34878D82A}">
                    <a16:rowId xmlns:a16="http://schemas.microsoft.com/office/drawing/2014/main" val="341019293"/>
                  </a:ext>
                </a:extLst>
              </a:tr>
              <a:tr h="3212397">
                <a:tc>
                  <a:txBody>
                    <a:bodyPr/>
                    <a:lstStyle/>
                    <a:p>
                      <a:pPr marL="285750" indent="-285750">
                        <a:buFont typeface="Arial" panose="020B0604020202020204" pitchFamily="34" charset="0"/>
                        <a:buChar char="•"/>
                      </a:pPr>
                      <a:r>
                        <a:rPr lang="en-US" sz="4000" dirty="0">
                          <a:solidFill>
                            <a:schemeClr val="tx1"/>
                          </a:solidFill>
                          <a:latin typeface="+mn-lt"/>
                        </a:rPr>
                        <a:t>Housing receiving Federal financial assistance</a:t>
                      </a:r>
                    </a:p>
                    <a:p>
                      <a:pPr marL="285750" indent="-285750">
                        <a:buFont typeface="Arial" panose="020B0604020202020204" pitchFamily="34" charset="0"/>
                        <a:buChar char="•"/>
                      </a:pPr>
                      <a:r>
                        <a:rPr lang="en-US" sz="4000" dirty="0">
                          <a:solidFill>
                            <a:schemeClr val="tx1"/>
                          </a:solidFill>
                          <a:latin typeface="+mn-lt"/>
                        </a:rPr>
                        <a:t>State and local government housing</a:t>
                      </a:r>
                    </a:p>
                    <a:p>
                      <a:pPr marL="285750" indent="-285750">
                        <a:buFont typeface="Arial" panose="020B0604020202020204" pitchFamily="34" charset="0"/>
                        <a:buChar char="•"/>
                      </a:pPr>
                      <a:r>
                        <a:rPr lang="en-US" sz="4000" dirty="0">
                          <a:solidFill>
                            <a:schemeClr val="tx1"/>
                          </a:solidFill>
                          <a:latin typeface="+mn-lt"/>
                        </a:rPr>
                        <a:t>Private housing</a:t>
                      </a:r>
                    </a:p>
                    <a:p>
                      <a:pPr marL="285750" indent="-285750">
                        <a:buFont typeface="Arial" panose="020B0604020202020204" pitchFamily="34" charset="0"/>
                        <a:buChar char="•"/>
                      </a:pPr>
                      <a:r>
                        <a:rPr lang="en-US" sz="4000" dirty="0">
                          <a:solidFill>
                            <a:schemeClr val="tx1"/>
                          </a:solidFill>
                          <a:latin typeface="+mn-lt"/>
                        </a:rPr>
                        <a:t>Homeowner’s associations</a:t>
                      </a:r>
                    </a:p>
                  </a:txBody>
                  <a:tcPr anchor="ctr"/>
                </a:tc>
                <a:extLst>
                  <a:ext uri="{0D108BD9-81ED-4DB2-BD59-A6C34878D82A}">
                    <a16:rowId xmlns:a16="http://schemas.microsoft.com/office/drawing/2014/main" val="2948178352"/>
                  </a:ext>
                </a:extLst>
              </a:tr>
            </a:tbl>
          </a:graphicData>
        </a:graphic>
      </p:graphicFrame>
    </p:spTree>
    <p:extLst>
      <p:ext uri="{BB962C8B-B14F-4D97-AF65-F5344CB8AC3E}">
        <p14:creationId xmlns:p14="http://schemas.microsoft.com/office/powerpoint/2010/main" val="928414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571415" y="571212"/>
            <a:ext cx="8704668" cy="584716"/>
          </a:xfrm>
        </p:spPr>
        <p:txBody>
          <a:bodyPr>
            <a:noAutofit/>
          </a:bodyPr>
          <a:lstStyle/>
          <a:p>
            <a:r>
              <a:rPr lang="en-US" dirty="0"/>
              <a:t>Who Is Impacted?</a:t>
            </a:r>
          </a:p>
        </p:txBody>
      </p:sp>
      <p:graphicFrame>
        <p:nvGraphicFramePr>
          <p:cNvPr id="2" name="Table 1"/>
          <p:cNvGraphicFramePr>
            <a:graphicFrameLocks noGrp="1"/>
          </p:cNvGraphicFramePr>
          <p:nvPr>
            <p:extLst>
              <p:ext uri="{D42A27DB-BD31-4B8C-83A1-F6EECF244321}">
                <p14:modId xmlns:p14="http://schemas.microsoft.com/office/powerpoint/2010/main" val="3054091885"/>
              </p:ext>
            </p:extLst>
          </p:nvPr>
        </p:nvGraphicFramePr>
        <p:xfrm>
          <a:off x="2573383" y="2063930"/>
          <a:ext cx="8673737" cy="4238137"/>
        </p:xfrm>
        <a:graphic>
          <a:graphicData uri="http://schemas.openxmlformats.org/drawingml/2006/table">
            <a:tbl>
              <a:tblPr firstRow="1" bandRow="1">
                <a:tableStyleId>{5C22544A-7EE6-4342-B048-85BDC9FD1C3A}</a:tableStyleId>
              </a:tblPr>
              <a:tblGrid>
                <a:gridCol w="8673737">
                  <a:extLst>
                    <a:ext uri="{9D8B030D-6E8A-4147-A177-3AD203B41FA5}">
                      <a16:colId xmlns:a16="http://schemas.microsoft.com/office/drawing/2014/main" val="1336709763"/>
                    </a:ext>
                  </a:extLst>
                </a:gridCol>
              </a:tblGrid>
              <a:tr h="307739">
                <a:tc>
                  <a:txBody>
                    <a:bodyPr/>
                    <a:lstStyle/>
                    <a:p>
                      <a:pPr algn="ctr"/>
                      <a:r>
                        <a:rPr lang="en-US" sz="1800" b="1" kern="1200" dirty="0">
                          <a:solidFill>
                            <a:schemeClr val="lt1"/>
                          </a:solidFill>
                          <a:effectLst/>
                          <a:latin typeface="+mn-lt"/>
                          <a:ea typeface="+mn-ea"/>
                          <a:cs typeface="+mn-cs"/>
                        </a:rPr>
                        <a:t>COLORADO ASSISTANCE ANIMAL LAW </a:t>
                      </a:r>
                      <a:endParaRPr lang="en-US" dirty="0">
                        <a:latin typeface="+mn-lt"/>
                      </a:endParaRPr>
                    </a:p>
                  </a:txBody>
                  <a:tcPr anchor="ctr"/>
                </a:tc>
                <a:extLst>
                  <a:ext uri="{0D108BD9-81ED-4DB2-BD59-A6C34878D82A}">
                    <a16:rowId xmlns:a16="http://schemas.microsoft.com/office/drawing/2014/main" val="3451763665"/>
                  </a:ext>
                </a:extLst>
              </a:tr>
              <a:tr h="3872377">
                <a:tc>
                  <a:txBody>
                    <a:bodyPr/>
                    <a:lstStyle/>
                    <a:p>
                      <a:pPr marL="0" indent="0">
                        <a:buNone/>
                      </a:pPr>
                      <a:r>
                        <a:rPr lang="en-US" sz="3200" i="1" dirty="0">
                          <a:latin typeface="+mn-lt"/>
                        </a:rPr>
                        <a:t>24-34-803: Rights of persons with assistance dogs</a:t>
                      </a:r>
                    </a:p>
                    <a:p>
                      <a:pPr marL="0" indent="0">
                        <a:buNone/>
                      </a:pPr>
                      <a:endParaRPr lang="en-US" sz="3200" dirty="0">
                        <a:latin typeface="+mn-lt"/>
                      </a:endParaRPr>
                    </a:p>
                    <a:p>
                      <a:pPr marL="285750" indent="-285750">
                        <a:buFont typeface="Arial" panose="020B0604020202020204" pitchFamily="34" charset="0"/>
                        <a:buChar char="•"/>
                      </a:pPr>
                      <a:r>
                        <a:rPr lang="en-US" sz="3200" dirty="0">
                          <a:solidFill>
                            <a:schemeClr val="tx1"/>
                          </a:solidFill>
                          <a:latin typeface="+mn-lt"/>
                        </a:rPr>
                        <a:t>Public</a:t>
                      </a:r>
                    </a:p>
                    <a:p>
                      <a:pPr marL="285750" indent="-285750">
                        <a:buFont typeface="Arial" panose="020B0604020202020204" pitchFamily="34" charset="0"/>
                        <a:buChar char="•"/>
                      </a:pPr>
                      <a:r>
                        <a:rPr lang="en-US" sz="3200" dirty="0">
                          <a:solidFill>
                            <a:schemeClr val="tx1"/>
                          </a:solidFill>
                          <a:latin typeface="+mn-lt"/>
                        </a:rPr>
                        <a:t>Housing (except single family residence or occupants who rent, lease, or furnish for compensation one room in residence)</a:t>
                      </a:r>
                    </a:p>
                    <a:p>
                      <a:pPr marL="285750" indent="-285750">
                        <a:buFont typeface="Arial" panose="020B0604020202020204" pitchFamily="34" charset="0"/>
                        <a:buChar char="•"/>
                      </a:pPr>
                      <a:r>
                        <a:rPr lang="en-US" sz="3200" dirty="0">
                          <a:solidFill>
                            <a:schemeClr val="tx1"/>
                          </a:solidFill>
                          <a:latin typeface="+mn-lt"/>
                        </a:rPr>
                        <a:t>Employment</a:t>
                      </a:r>
                      <a:endParaRPr lang="en-US" dirty="0">
                        <a:latin typeface="+mn-lt"/>
                      </a:endParaRPr>
                    </a:p>
                    <a:p>
                      <a:endParaRPr lang="en-US" dirty="0">
                        <a:latin typeface="+mn-lt"/>
                      </a:endParaRPr>
                    </a:p>
                  </a:txBody>
                  <a:tcPr anchor="ctr"/>
                </a:tc>
                <a:extLst>
                  <a:ext uri="{0D108BD9-81ED-4DB2-BD59-A6C34878D82A}">
                    <a16:rowId xmlns:a16="http://schemas.microsoft.com/office/drawing/2014/main" val="2528699581"/>
                  </a:ext>
                </a:extLst>
              </a:tr>
            </a:tbl>
          </a:graphicData>
        </a:graphic>
      </p:graphicFrame>
    </p:spTree>
    <p:extLst>
      <p:ext uri="{BB962C8B-B14F-4D97-AF65-F5344CB8AC3E}">
        <p14:creationId xmlns:p14="http://schemas.microsoft.com/office/powerpoint/2010/main" val="3663133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239276827"/>
              </p:ext>
            </p:extLst>
          </p:nvPr>
        </p:nvGraphicFramePr>
        <p:xfrm>
          <a:off x="2091784" y="2824319"/>
          <a:ext cx="9508034" cy="2488460"/>
        </p:xfrm>
        <a:graphic>
          <a:graphicData uri="http://schemas.openxmlformats.org/drawingml/2006/table">
            <a:tbl>
              <a:tblPr firstRow="1" bandRow="1">
                <a:tableStyleId>{5C22544A-7EE6-4342-B048-85BDC9FD1C3A}</a:tableStyleId>
              </a:tblPr>
              <a:tblGrid>
                <a:gridCol w="9508034">
                  <a:extLst>
                    <a:ext uri="{9D8B030D-6E8A-4147-A177-3AD203B41FA5}">
                      <a16:colId xmlns:a16="http://schemas.microsoft.com/office/drawing/2014/main" val="20000"/>
                    </a:ext>
                  </a:extLst>
                </a:gridCol>
              </a:tblGrid>
              <a:tr h="363019">
                <a:tc>
                  <a:txBody>
                    <a:bodyPr/>
                    <a:lstStyle/>
                    <a:p>
                      <a:pPr algn="ctr"/>
                      <a:r>
                        <a:rPr lang="en-US" sz="4000" dirty="0">
                          <a:latin typeface="+mn-lt"/>
                        </a:rPr>
                        <a:t>Air Carrier Access Act</a:t>
                      </a:r>
                    </a:p>
                  </a:txBody>
                  <a:tcPr anchor="ctr"/>
                </a:tc>
                <a:extLst>
                  <a:ext uri="{0D108BD9-81ED-4DB2-BD59-A6C34878D82A}">
                    <a16:rowId xmlns:a16="http://schemas.microsoft.com/office/drawing/2014/main" val="10000"/>
                  </a:ext>
                </a:extLst>
              </a:tr>
              <a:tr h="1787420">
                <a:tc>
                  <a:txBody>
                    <a:bodyPr/>
                    <a:lstStyle/>
                    <a:p>
                      <a:pPr marL="0" indent="0">
                        <a:buFont typeface="Arial" panose="020B0604020202020204" pitchFamily="34" charset="0"/>
                        <a:buNone/>
                      </a:pPr>
                      <a:r>
                        <a:rPr lang="en-US" sz="4000" dirty="0"/>
                        <a:t>All flights of U.S. airlines, and flights to or from the United States by foreign airlines</a:t>
                      </a:r>
                      <a:endParaRPr lang="en-US" sz="4000" dirty="0">
                        <a:solidFill>
                          <a:schemeClr val="tx1"/>
                        </a:solidFill>
                        <a:latin typeface="Gill Sans MT" panose="020B0502020104020203" pitchFamily="34" charset="0"/>
                      </a:endParaRPr>
                    </a:p>
                  </a:txBody>
                  <a:tcPr anchor="ctr"/>
                </a:tc>
                <a:extLst>
                  <a:ext uri="{0D108BD9-81ED-4DB2-BD59-A6C34878D82A}">
                    <a16:rowId xmlns:a16="http://schemas.microsoft.com/office/drawing/2014/main" val="10001"/>
                  </a:ext>
                </a:extLst>
              </a:tr>
            </a:tbl>
          </a:graphicData>
        </a:graphic>
      </p:graphicFrame>
      <p:sp>
        <p:nvSpPr>
          <p:cNvPr id="7" name="Title 6"/>
          <p:cNvSpPr>
            <a:spLocks noGrp="1"/>
          </p:cNvSpPr>
          <p:nvPr>
            <p:ph type="title"/>
          </p:nvPr>
        </p:nvSpPr>
        <p:spPr>
          <a:xfrm>
            <a:off x="3571415" y="571212"/>
            <a:ext cx="8704668" cy="584716"/>
          </a:xfrm>
        </p:spPr>
        <p:txBody>
          <a:bodyPr>
            <a:noAutofit/>
          </a:bodyPr>
          <a:lstStyle/>
          <a:p>
            <a:r>
              <a:rPr lang="en-US" dirty="0"/>
              <a:t>Who Is Impacted?</a:t>
            </a:r>
          </a:p>
        </p:txBody>
      </p:sp>
    </p:spTree>
    <p:extLst>
      <p:ext uri="{BB962C8B-B14F-4D97-AF65-F5344CB8AC3E}">
        <p14:creationId xmlns:p14="http://schemas.microsoft.com/office/powerpoint/2010/main" val="1612899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46941452"/>
              </p:ext>
            </p:extLst>
          </p:nvPr>
        </p:nvGraphicFramePr>
        <p:xfrm>
          <a:off x="1891938" y="2787922"/>
          <a:ext cx="9812383" cy="2979928"/>
        </p:xfrm>
        <a:graphic>
          <a:graphicData uri="http://schemas.openxmlformats.org/drawingml/2006/table">
            <a:tbl>
              <a:tblPr firstRow="1" bandRow="1">
                <a:tableStyleId>{5C22544A-7EE6-4342-B048-85BDC9FD1C3A}</a:tableStyleId>
              </a:tblPr>
              <a:tblGrid>
                <a:gridCol w="9812383">
                  <a:extLst>
                    <a:ext uri="{9D8B030D-6E8A-4147-A177-3AD203B41FA5}">
                      <a16:colId xmlns:a16="http://schemas.microsoft.com/office/drawing/2014/main" val="20000"/>
                    </a:ext>
                  </a:extLst>
                </a:gridCol>
              </a:tblGrid>
              <a:tr h="370840">
                <a:tc>
                  <a:txBody>
                    <a:bodyPr/>
                    <a:lstStyle/>
                    <a:p>
                      <a:pPr algn="ctr"/>
                      <a:r>
                        <a:rPr lang="en-US" sz="1800" b="1" kern="1200" dirty="0">
                          <a:solidFill>
                            <a:schemeClr val="lt1"/>
                          </a:solidFill>
                          <a:effectLst/>
                          <a:latin typeface="Gill Sans MT" panose="020B0502020104020203" pitchFamily="34" charset="0"/>
                          <a:ea typeface="+mn-ea"/>
                          <a:cs typeface="+mn-cs"/>
                        </a:rPr>
                        <a:t>AMERICANS WITH DISABILITIES ACT</a:t>
                      </a:r>
                      <a:endParaRPr lang="en-US" dirty="0">
                        <a:latin typeface="Gill Sans MT" panose="020B0502020104020203" pitchFamily="34" charset="0"/>
                      </a:endParaRPr>
                    </a:p>
                  </a:txBody>
                  <a:tcPr anchor="ctr"/>
                </a:tc>
                <a:extLst>
                  <a:ext uri="{0D108BD9-81ED-4DB2-BD59-A6C34878D82A}">
                    <a16:rowId xmlns:a16="http://schemas.microsoft.com/office/drawing/2014/main" val="10000"/>
                  </a:ext>
                </a:extLst>
              </a:tr>
              <a:tr h="370840">
                <a:tc>
                  <a:txBody>
                    <a:bodyPr/>
                    <a:lstStyle/>
                    <a:p>
                      <a:pPr marL="0" marR="0">
                        <a:lnSpc>
                          <a:spcPct val="107000"/>
                        </a:lnSpc>
                        <a:spcBef>
                          <a:spcPts val="0"/>
                        </a:spcBef>
                        <a:spcAft>
                          <a:spcPts val="0"/>
                        </a:spcAft>
                      </a:pPr>
                      <a:r>
                        <a:rPr lang="en-US" sz="4000" b="0" dirty="0">
                          <a:solidFill>
                            <a:schemeClr val="tx1"/>
                          </a:solidFill>
                          <a:effectLst/>
                          <a:latin typeface="+mn-lt"/>
                          <a:ea typeface="Calibri" panose="020F0502020204030204" pitchFamily="34" charset="0"/>
                          <a:cs typeface="Times New Roman" panose="02020603050405020304" pitchFamily="18" charset="0"/>
                        </a:rPr>
                        <a:t>Any dog or miniature horse that is individually trained to do work or perform tasks for the benefit of an individual with a disability; work or tasks must be directly related to disability</a:t>
                      </a:r>
                      <a:endParaRPr lang="en-US" sz="4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a:xfrm>
            <a:off x="3505200" y="470763"/>
            <a:ext cx="12562114" cy="584716"/>
          </a:xfrm>
        </p:spPr>
        <p:txBody>
          <a:bodyPr>
            <a:noAutofit/>
          </a:bodyPr>
          <a:lstStyle/>
          <a:p>
            <a:r>
              <a:rPr lang="en-US" dirty="0"/>
              <a:t>What is an Allowed Animal in </a:t>
            </a:r>
            <a:br>
              <a:rPr lang="en-US" dirty="0"/>
            </a:br>
            <a:r>
              <a:rPr lang="en-US" dirty="0"/>
              <a:t>Each of the Laws?</a:t>
            </a:r>
          </a:p>
        </p:txBody>
      </p:sp>
    </p:spTree>
    <p:extLst>
      <p:ext uri="{BB962C8B-B14F-4D97-AF65-F5344CB8AC3E}">
        <p14:creationId xmlns:p14="http://schemas.microsoft.com/office/powerpoint/2010/main" val="486157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94425668"/>
              </p:ext>
            </p:extLst>
          </p:nvPr>
        </p:nvGraphicFramePr>
        <p:xfrm>
          <a:off x="1330235" y="2369912"/>
          <a:ext cx="10530840" cy="3632200"/>
        </p:xfrm>
        <a:graphic>
          <a:graphicData uri="http://schemas.openxmlformats.org/drawingml/2006/table">
            <a:tbl>
              <a:tblPr firstRow="1" bandRow="1">
                <a:tableStyleId>{5C22544A-7EE6-4342-B048-85BDC9FD1C3A}</a:tableStyleId>
              </a:tblPr>
              <a:tblGrid>
                <a:gridCol w="10530840">
                  <a:extLst>
                    <a:ext uri="{9D8B030D-6E8A-4147-A177-3AD203B41FA5}">
                      <a16:colId xmlns:a16="http://schemas.microsoft.com/office/drawing/2014/main" val="20001"/>
                    </a:ext>
                  </a:extLst>
                </a:gridCol>
              </a:tblGrid>
              <a:tr h="370840">
                <a:tc>
                  <a:txBody>
                    <a:bodyPr/>
                    <a:lstStyle/>
                    <a:p>
                      <a:pPr algn="ctr"/>
                      <a:r>
                        <a:rPr lang="en-US" sz="1800" b="1" kern="1200" dirty="0">
                          <a:solidFill>
                            <a:schemeClr val="lt1"/>
                          </a:solidFill>
                          <a:effectLst/>
                          <a:latin typeface="Gill Sans MT" panose="020B0502020104020203" pitchFamily="34" charset="0"/>
                          <a:ea typeface="+mn-ea"/>
                          <a:cs typeface="+mn-cs"/>
                        </a:rPr>
                        <a:t>FAIR HOUSING ACT</a:t>
                      </a:r>
                      <a:endParaRPr lang="en-US" dirty="0">
                        <a:latin typeface="Gill Sans MT" panose="020B0502020104020203" pitchFamily="34" charset="0"/>
                      </a:endParaRPr>
                    </a:p>
                  </a:txBody>
                  <a:tcPr anchor="ctr"/>
                </a:tc>
                <a:extLst>
                  <a:ext uri="{0D108BD9-81ED-4DB2-BD59-A6C34878D82A}">
                    <a16:rowId xmlns:a16="http://schemas.microsoft.com/office/drawing/2014/main" val="10000"/>
                  </a:ext>
                </a:extLst>
              </a:tr>
              <a:tr h="370840">
                <a:tc>
                  <a:txBody>
                    <a:bodyPr/>
                    <a:lstStyle/>
                    <a:p>
                      <a:pPr marL="0" marR="0">
                        <a:lnSpc>
                          <a:spcPct val="107000"/>
                        </a:lnSpc>
                        <a:spcBef>
                          <a:spcPts val="0"/>
                        </a:spcBef>
                        <a:spcAft>
                          <a:spcPts val="0"/>
                        </a:spcAft>
                      </a:pPr>
                      <a:r>
                        <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Animal that works, provides assistance, or performs tasks for the benefit of a person with a disability, or provides emotional support that alleviates one or more identified symptoms or effects of a person's disability</a:t>
                      </a:r>
                    </a:p>
                  </a:txBody>
                  <a:tcPr marL="68580" marR="68580" marT="0" marB="0" anchor="ct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a:xfrm>
            <a:off x="3505200" y="470763"/>
            <a:ext cx="12562114" cy="584716"/>
          </a:xfrm>
        </p:spPr>
        <p:txBody>
          <a:bodyPr>
            <a:noAutofit/>
          </a:bodyPr>
          <a:lstStyle/>
          <a:p>
            <a:r>
              <a:rPr lang="en-US" dirty="0"/>
              <a:t>What is an Allowed Animal in </a:t>
            </a:r>
            <a:br>
              <a:rPr lang="en-US" dirty="0"/>
            </a:br>
            <a:r>
              <a:rPr lang="en-US" dirty="0"/>
              <a:t>Each of the Laws?</a:t>
            </a:r>
          </a:p>
        </p:txBody>
      </p:sp>
    </p:spTree>
    <p:extLst>
      <p:ext uri="{BB962C8B-B14F-4D97-AF65-F5344CB8AC3E}">
        <p14:creationId xmlns:p14="http://schemas.microsoft.com/office/powerpoint/2010/main" val="1560429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15780723"/>
              </p:ext>
            </p:extLst>
          </p:nvPr>
        </p:nvGraphicFramePr>
        <p:xfrm>
          <a:off x="2558143" y="2239282"/>
          <a:ext cx="9133114" cy="3658268"/>
        </p:xfrm>
        <a:graphic>
          <a:graphicData uri="http://schemas.openxmlformats.org/drawingml/2006/table">
            <a:tbl>
              <a:tblPr firstRow="1" bandRow="1">
                <a:tableStyleId>{5C22544A-7EE6-4342-B048-85BDC9FD1C3A}</a:tableStyleId>
              </a:tblPr>
              <a:tblGrid>
                <a:gridCol w="9133114">
                  <a:extLst>
                    <a:ext uri="{9D8B030D-6E8A-4147-A177-3AD203B41FA5}">
                      <a16:colId xmlns:a16="http://schemas.microsoft.com/office/drawing/2014/main" val="20002"/>
                    </a:ext>
                  </a:extLst>
                </a:gridCol>
              </a:tblGrid>
              <a:tr h="739049">
                <a:tc>
                  <a:txBody>
                    <a:bodyPr/>
                    <a:lstStyle/>
                    <a:p>
                      <a:pPr algn="ctr"/>
                      <a:r>
                        <a:rPr lang="en-US" sz="1800" b="1" kern="1200" dirty="0">
                          <a:solidFill>
                            <a:schemeClr val="lt1"/>
                          </a:solidFill>
                          <a:effectLst/>
                          <a:latin typeface="Gill Sans MT" panose="020B0502020104020203" pitchFamily="34" charset="0"/>
                          <a:ea typeface="+mn-ea"/>
                          <a:cs typeface="+mn-cs"/>
                        </a:rPr>
                        <a:t>COLORADO ASSISTANCE ANIMAL LAW </a:t>
                      </a:r>
                      <a:endParaRPr lang="en-US" dirty="0">
                        <a:latin typeface="Gill Sans MT" panose="020B0502020104020203" pitchFamily="34" charset="0"/>
                      </a:endParaRPr>
                    </a:p>
                  </a:txBody>
                  <a:tcPr anchor="ctr"/>
                </a:tc>
                <a:extLst>
                  <a:ext uri="{0D108BD9-81ED-4DB2-BD59-A6C34878D82A}">
                    <a16:rowId xmlns:a16="http://schemas.microsoft.com/office/drawing/2014/main" val="10000"/>
                  </a:ext>
                </a:extLst>
              </a:tr>
              <a:tr h="2919219">
                <a:tc>
                  <a:txBody>
                    <a:bodyPr/>
                    <a:lstStyle/>
                    <a:p>
                      <a:pPr marL="0" marR="0">
                        <a:lnSpc>
                          <a:spcPct val="107000"/>
                        </a:lnSpc>
                        <a:spcBef>
                          <a:spcPts val="0"/>
                        </a:spcBef>
                        <a:spcAft>
                          <a:spcPts val="0"/>
                        </a:spcAft>
                      </a:pPr>
                      <a:r>
                        <a:rPr lang="en-US" sz="4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Animal that has been or is being trained to perform one or more specific functions for a person with a disability</a:t>
                      </a:r>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a:xfrm>
            <a:off x="3505200" y="470763"/>
            <a:ext cx="12562114" cy="584716"/>
          </a:xfrm>
        </p:spPr>
        <p:txBody>
          <a:bodyPr>
            <a:noAutofit/>
          </a:bodyPr>
          <a:lstStyle/>
          <a:p>
            <a:r>
              <a:rPr lang="en-US" dirty="0"/>
              <a:t>What is an Allowed Animal in </a:t>
            </a:r>
            <a:br>
              <a:rPr lang="en-US" dirty="0"/>
            </a:br>
            <a:r>
              <a:rPr lang="en-US" dirty="0"/>
              <a:t>Each of the Laws?</a:t>
            </a:r>
          </a:p>
        </p:txBody>
      </p:sp>
    </p:spTree>
    <p:extLst>
      <p:ext uri="{BB962C8B-B14F-4D97-AF65-F5344CB8AC3E}">
        <p14:creationId xmlns:p14="http://schemas.microsoft.com/office/powerpoint/2010/main" val="1521866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7300" y="2124741"/>
            <a:ext cx="9552578" cy="4712041"/>
          </a:xfrm>
        </p:spPr>
        <p:txBody>
          <a:bodyPr anchor="ctr">
            <a:normAutofit fontScale="70000" lnSpcReduction="20000"/>
          </a:bodyPr>
          <a:lstStyle/>
          <a:p>
            <a:pPr>
              <a:lnSpc>
                <a:spcPct val="150000"/>
              </a:lnSpc>
            </a:pPr>
            <a:r>
              <a:rPr lang="en-US" sz="4800" dirty="0"/>
              <a:t>Primary focus: </a:t>
            </a:r>
            <a:br>
              <a:rPr lang="en-US" sz="4800" dirty="0"/>
            </a:br>
            <a:r>
              <a:rPr lang="en-US" sz="4800" i="1" u="sng" dirty="0"/>
              <a:t>Service</a:t>
            </a:r>
            <a:r>
              <a:rPr lang="en-US" sz="4800" dirty="0"/>
              <a:t> animals and the ADA</a:t>
            </a:r>
          </a:p>
          <a:p>
            <a:pPr>
              <a:lnSpc>
                <a:spcPct val="150000"/>
              </a:lnSpc>
            </a:pPr>
            <a:r>
              <a:rPr lang="en-US" sz="4800" dirty="0"/>
              <a:t>Other assistance animals under the Fair Housing Act, Colorado Assistance Animal Law, and Air Carrier Access Act</a:t>
            </a:r>
          </a:p>
          <a:p>
            <a:pPr>
              <a:lnSpc>
                <a:spcPct val="150000"/>
              </a:lnSpc>
            </a:pPr>
            <a:r>
              <a:rPr lang="en-US" sz="4800" dirty="0"/>
              <a:t>Helpful resources</a:t>
            </a:r>
          </a:p>
          <a:p>
            <a:endParaRPr lang="en-US" dirty="0"/>
          </a:p>
        </p:txBody>
      </p:sp>
      <p:sp>
        <p:nvSpPr>
          <p:cNvPr id="3" name="Title 2"/>
          <p:cNvSpPr>
            <a:spLocks noGrp="1"/>
          </p:cNvSpPr>
          <p:nvPr>
            <p:ph type="title"/>
          </p:nvPr>
        </p:nvSpPr>
        <p:spPr/>
        <p:txBody>
          <a:bodyPr>
            <a:noAutofit/>
          </a:bodyPr>
          <a:lstStyle/>
          <a:p>
            <a:r>
              <a:rPr lang="en-US" dirty="0"/>
              <a:t>Objectives</a:t>
            </a:r>
          </a:p>
        </p:txBody>
      </p:sp>
      <p:pic>
        <p:nvPicPr>
          <p:cNvPr id="7" name="Picture 6" descr="http://massrealestatelawblog.com/wp-content/uploads/sites/9/2015/07/Fair-housing-logo.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89701" y="5579675"/>
            <a:ext cx="1005840" cy="1005840"/>
          </a:xfrm>
          <a:prstGeom prst="rect">
            <a:avLst/>
          </a:prstGeom>
          <a:noFill/>
          <a:ln>
            <a:noFill/>
          </a:ln>
        </p:spPr>
      </p:pic>
      <p:pic>
        <p:nvPicPr>
          <p:cNvPr id="1026" name="Picture 2" descr="https://www.colorado.gov/pacific/sites/default/files/picstateflag_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2034" y="3960830"/>
            <a:ext cx="1807587" cy="121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515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56770339"/>
              </p:ext>
            </p:extLst>
          </p:nvPr>
        </p:nvGraphicFramePr>
        <p:xfrm>
          <a:off x="755467" y="2187032"/>
          <a:ext cx="11014167" cy="4545584"/>
        </p:xfrm>
        <a:graphic>
          <a:graphicData uri="http://schemas.openxmlformats.org/drawingml/2006/table">
            <a:tbl>
              <a:tblPr firstRow="1" bandRow="1">
                <a:tableStyleId>{5C22544A-7EE6-4342-B048-85BDC9FD1C3A}</a:tableStyleId>
              </a:tblPr>
              <a:tblGrid>
                <a:gridCol w="11014167">
                  <a:extLst>
                    <a:ext uri="{9D8B030D-6E8A-4147-A177-3AD203B41FA5}">
                      <a16:colId xmlns:a16="http://schemas.microsoft.com/office/drawing/2014/main" val="20002"/>
                    </a:ext>
                  </a:extLst>
                </a:gridCol>
              </a:tblGrid>
              <a:tr h="370840">
                <a:tc>
                  <a:txBody>
                    <a:bodyPr/>
                    <a:lstStyle/>
                    <a:p>
                      <a:pPr algn="ctr"/>
                      <a:r>
                        <a:rPr lang="en-US" sz="1800" b="1" kern="1200" dirty="0">
                          <a:solidFill>
                            <a:schemeClr val="lt1"/>
                          </a:solidFill>
                          <a:effectLst/>
                          <a:latin typeface="Gill Sans MT" panose="020B0502020104020203" pitchFamily="34" charset="0"/>
                          <a:ea typeface="+mn-ea"/>
                          <a:cs typeface="+mn-cs"/>
                        </a:rPr>
                        <a:t>Air Carrier Access Act</a:t>
                      </a:r>
                      <a:endParaRPr lang="en-US" dirty="0">
                        <a:latin typeface="Gill Sans MT" panose="020B0502020104020203" pitchFamily="34" charset="0"/>
                      </a:endParaRPr>
                    </a:p>
                  </a:txBody>
                  <a:tcPr anchor="ctr"/>
                </a:tc>
                <a:extLst>
                  <a:ext uri="{0D108BD9-81ED-4DB2-BD59-A6C34878D82A}">
                    <a16:rowId xmlns:a16="http://schemas.microsoft.com/office/drawing/2014/main" val="10000"/>
                  </a:ext>
                </a:extLst>
              </a:tr>
              <a:tr h="370840">
                <a:tc>
                  <a:txBody>
                    <a:bodyPr/>
                    <a:lstStyle/>
                    <a:p>
                      <a:pPr marL="0" marR="0">
                        <a:lnSpc>
                          <a:spcPct val="107000"/>
                        </a:lnSpc>
                        <a:spcBef>
                          <a:spcPts val="0"/>
                        </a:spcBef>
                        <a:spcAft>
                          <a:spcPts val="0"/>
                        </a:spcAft>
                      </a:pPr>
                      <a:r>
                        <a:rPr lang="en-US" sz="3200" dirty="0">
                          <a:latin typeface="+mn-lt"/>
                        </a:rPr>
                        <a:t>The Air Carrier Access Act requires air carriers to permit service animals to travel in the cabin with their disabled handlers unless an animal physically does not fit in the space allotted to the traveler and there is no other space on board to accommodate them. If the animal will not fit in the cabin, the air carrier must offer to transport the animal as cargo, free of charge.</a:t>
                      </a:r>
                    </a:p>
                    <a:p>
                      <a:pPr marL="0" marR="0">
                        <a:lnSpc>
                          <a:spcPct val="107000"/>
                        </a:lnSpc>
                        <a:spcBef>
                          <a:spcPts val="0"/>
                        </a:spcBef>
                        <a:spcAft>
                          <a:spcPts val="0"/>
                        </a:spcAft>
                      </a:pPr>
                      <a:endParaRPr lang="en-US" sz="320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solidFill>
                            <a:schemeClr val="tx1"/>
                          </a:solidFill>
                          <a:effectLst/>
                          <a:latin typeface="+mn-lt"/>
                          <a:ea typeface="Calibri" panose="020F0502020204030204" pitchFamily="34" charset="0"/>
                          <a:cs typeface="Times New Roman" panose="02020603050405020304" pitchFamily="18" charset="0"/>
                        </a:rPr>
                        <a:t>It also makes some provision for Emotional Support Animals</a:t>
                      </a:r>
                    </a:p>
                  </a:txBody>
                  <a:tcPr marL="68580" marR="68580" marT="0" marB="0" anchor="ct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a:xfrm>
            <a:off x="3505200" y="470763"/>
            <a:ext cx="12562114" cy="584716"/>
          </a:xfrm>
        </p:spPr>
        <p:txBody>
          <a:bodyPr>
            <a:noAutofit/>
          </a:bodyPr>
          <a:lstStyle/>
          <a:p>
            <a:r>
              <a:rPr lang="en-US" dirty="0"/>
              <a:t>What is an Allowed Animal in </a:t>
            </a:r>
            <a:br>
              <a:rPr lang="en-US" dirty="0"/>
            </a:br>
            <a:r>
              <a:rPr lang="en-US" dirty="0"/>
              <a:t>Each of the Laws?</a:t>
            </a:r>
          </a:p>
        </p:txBody>
      </p:sp>
    </p:spTree>
    <p:extLst>
      <p:ext uri="{BB962C8B-B14F-4D97-AF65-F5344CB8AC3E}">
        <p14:creationId xmlns:p14="http://schemas.microsoft.com/office/powerpoint/2010/main" val="138240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37927027"/>
              </p:ext>
            </p:extLst>
          </p:nvPr>
        </p:nvGraphicFramePr>
        <p:xfrm>
          <a:off x="1240972" y="2539727"/>
          <a:ext cx="10580915" cy="3784600"/>
        </p:xfrm>
        <a:graphic>
          <a:graphicData uri="http://schemas.openxmlformats.org/drawingml/2006/table">
            <a:tbl>
              <a:tblPr firstRow="1" bandRow="1">
                <a:tableStyleId>{5C22544A-7EE6-4342-B048-85BDC9FD1C3A}</a:tableStyleId>
              </a:tblPr>
              <a:tblGrid>
                <a:gridCol w="10580915">
                  <a:extLst>
                    <a:ext uri="{9D8B030D-6E8A-4147-A177-3AD203B41FA5}">
                      <a16:colId xmlns:a16="http://schemas.microsoft.com/office/drawing/2014/main" val="20002"/>
                    </a:ext>
                  </a:extLst>
                </a:gridCol>
              </a:tblGrid>
              <a:tr h="370840">
                <a:tc>
                  <a:txBody>
                    <a:bodyPr/>
                    <a:lstStyle/>
                    <a:p>
                      <a:pPr algn="ctr"/>
                      <a:r>
                        <a:rPr lang="en-US" sz="1800" b="1" kern="1200" dirty="0">
                          <a:solidFill>
                            <a:schemeClr val="lt1"/>
                          </a:solidFill>
                          <a:effectLst/>
                          <a:latin typeface="Gill Sans MT" panose="020B0502020104020203" pitchFamily="34" charset="0"/>
                          <a:ea typeface="+mn-ea"/>
                          <a:cs typeface="+mn-cs"/>
                        </a:rPr>
                        <a:t>Air Carrier Access Act</a:t>
                      </a:r>
                      <a:endParaRPr lang="en-US" dirty="0">
                        <a:latin typeface="Gill Sans MT" panose="020B0502020104020203" pitchFamily="34" charset="0"/>
                      </a:endParaRPr>
                    </a:p>
                  </a:txBody>
                  <a:tcPr anchor="ctr"/>
                </a:tc>
                <a:extLst>
                  <a:ext uri="{0D108BD9-81ED-4DB2-BD59-A6C34878D82A}">
                    <a16:rowId xmlns:a16="http://schemas.microsoft.com/office/drawing/2014/main" val="10000"/>
                  </a:ext>
                </a:extLst>
              </a:tr>
              <a:tr h="370840">
                <a:tc>
                  <a:txBody>
                    <a:bodyPr/>
                    <a:lstStyle/>
                    <a:p>
                      <a:r>
                        <a:rPr lang="en-US" sz="4000" dirty="0"/>
                        <a:t>The</a:t>
                      </a:r>
                      <a:r>
                        <a:rPr lang="en-US" sz="4000" baseline="0" dirty="0"/>
                        <a:t> handler must present a letter from a licensed mental health </a:t>
                      </a:r>
                      <a:r>
                        <a:rPr lang="en-US" sz="4000" dirty="0"/>
                        <a:t>professional which:</a:t>
                      </a:r>
                      <a:br>
                        <a:rPr lang="en-US" sz="4000" dirty="0"/>
                      </a:br>
                      <a:r>
                        <a:rPr lang="en-US" sz="4000" dirty="0"/>
                        <a:t>* must not be more than one year old</a:t>
                      </a:r>
                      <a:br>
                        <a:rPr lang="en-US" sz="4000" dirty="0"/>
                      </a:br>
                      <a:r>
                        <a:rPr lang="en-US" sz="4000" dirty="0"/>
                        <a:t>* must be on the professional's letterhead</a:t>
                      </a:r>
                      <a:br>
                        <a:rPr lang="en-US" sz="4000" dirty="0"/>
                      </a:br>
                      <a:r>
                        <a:rPr lang="en-US" sz="4000" dirty="0"/>
                        <a:t>* must be from a mental health professional </a:t>
                      </a:r>
                    </a:p>
                    <a:p>
                      <a:endParaRPr lang="en-US" sz="2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a:xfrm>
            <a:off x="3505200" y="470763"/>
            <a:ext cx="12562114" cy="584716"/>
          </a:xfrm>
        </p:spPr>
        <p:txBody>
          <a:bodyPr>
            <a:noAutofit/>
          </a:bodyPr>
          <a:lstStyle/>
          <a:p>
            <a:r>
              <a:rPr lang="en-US" dirty="0"/>
              <a:t>What is an Allowed Animal in </a:t>
            </a:r>
            <a:br>
              <a:rPr lang="en-US" dirty="0"/>
            </a:br>
            <a:r>
              <a:rPr lang="en-US" dirty="0"/>
              <a:t>Each of the Laws?</a:t>
            </a:r>
          </a:p>
        </p:txBody>
      </p:sp>
    </p:spTree>
    <p:extLst>
      <p:ext uri="{BB962C8B-B14F-4D97-AF65-F5344CB8AC3E}">
        <p14:creationId xmlns:p14="http://schemas.microsoft.com/office/powerpoint/2010/main" val="4227618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63096303"/>
              </p:ext>
            </p:extLst>
          </p:nvPr>
        </p:nvGraphicFramePr>
        <p:xfrm>
          <a:off x="313509" y="1938837"/>
          <a:ext cx="11787051" cy="4775867"/>
        </p:xfrm>
        <a:graphic>
          <a:graphicData uri="http://schemas.openxmlformats.org/drawingml/2006/table">
            <a:tbl>
              <a:tblPr firstRow="1" bandRow="1">
                <a:tableStyleId>{5C22544A-7EE6-4342-B048-85BDC9FD1C3A}</a:tableStyleId>
              </a:tblPr>
              <a:tblGrid>
                <a:gridCol w="11787051">
                  <a:extLst>
                    <a:ext uri="{9D8B030D-6E8A-4147-A177-3AD203B41FA5}">
                      <a16:colId xmlns:a16="http://schemas.microsoft.com/office/drawing/2014/main" val="20002"/>
                    </a:ext>
                  </a:extLst>
                </a:gridCol>
              </a:tblGrid>
              <a:tr h="339239">
                <a:tc>
                  <a:txBody>
                    <a:bodyPr/>
                    <a:lstStyle/>
                    <a:p>
                      <a:pPr algn="ctr"/>
                      <a:r>
                        <a:rPr lang="en-US" sz="1800" b="1" kern="1200" dirty="0">
                          <a:solidFill>
                            <a:schemeClr val="lt1"/>
                          </a:solidFill>
                          <a:effectLst/>
                          <a:latin typeface="Gill Sans MT" panose="020B0502020104020203" pitchFamily="34" charset="0"/>
                          <a:ea typeface="+mn-ea"/>
                          <a:cs typeface="+mn-cs"/>
                        </a:rPr>
                        <a:t>Air Carrier Access Act</a:t>
                      </a:r>
                      <a:endParaRPr lang="en-US" dirty="0">
                        <a:latin typeface="Gill Sans MT" panose="020B0502020104020203" pitchFamily="34" charset="0"/>
                      </a:endParaRPr>
                    </a:p>
                  </a:txBody>
                  <a:tcPr anchor="ctr"/>
                </a:tc>
                <a:extLst>
                  <a:ext uri="{0D108BD9-81ED-4DB2-BD59-A6C34878D82A}">
                    <a16:rowId xmlns:a16="http://schemas.microsoft.com/office/drawing/2014/main" val="10000"/>
                  </a:ext>
                </a:extLst>
              </a:tr>
              <a:tr h="4410107">
                <a:tc>
                  <a:txBody>
                    <a:bodyPr/>
                    <a:lstStyle/>
                    <a:p>
                      <a:r>
                        <a:rPr lang="en-US" sz="3600" dirty="0"/>
                        <a:t>Letter must state all of the following:</a:t>
                      </a:r>
                    </a:p>
                    <a:p>
                      <a:endParaRPr lang="en-US" sz="3600" dirty="0"/>
                    </a:p>
                    <a:p>
                      <a:r>
                        <a:rPr lang="en-US" sz="3600" dirty="0"/>
                        <a:t>1. That the passenger has a mental health-related DISABILITY </a:t>
                      </a:r>
                    </a:p>
                    <a:p>
                      <a:r>
                        <a:rPr lang="en-US" sz="3600" dirty="0"/>
                        <a:t>2. That the presence of the animal is NECESSARY to the passenger's health or treatment </a:t>
                      </a:r>
                    </a:p>
                    <a:p>
                      <a:r>
                        <a:rPr lang="en-US" sz="3600" dirty="0"/>
                        <a:t>3. That the individual writing the letter is a licensed mental health professional and that the passenger is under his or her care </a:t>
                      </a:r>
                      <a:endParaRPr lang="en-US" sz="2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a:xfrm>
            <a:off x="3505200" y="470763"/>
            <a:ext cx="12562114" cy="584716"/>
          </a:xfrm>
        </p:spPr>
        <p:txBody>
          <a:bodyPr>
            <a:noAutofit/>
          </a:bodyPr>
          <a:lstStyle/>
          <a:p>
            <a:r>
              <a:rPr lang="en-US" dirty="0"/>
              <a:t>What is an Allowed Animal in </a:t>
            </a:r>
            <a:br>
              <a:rPr lang="en-US" dirty="0"/>
            </a:br>
            <a:r>
              <a:rPr lang="en-US" dirty="0"/>
              <a:t>Each of the Laws?</a:t>
            </a:r>
          </a:p>
        </p:txBody>
      </p:sp>
    </p:spTree>
    <p:extLst>
      <p:ext uri="{BB962C8B-B14F-4D97-AF65-F5344CB8AC3E}">
        <p14:creationId xmlns:p14="http://schemas.microsoft.com/office/powerpoint/2010/main" val="2263180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07941291"/>
              </p:ext>
            </p:extLst>
          </p:nvPr>
        </p:nvGraphicFramePr>
        <p:xfrm>
          <a:off x="313509" y="1938837"/>
          <a:ext cx="11787051" cy="4775867"/>
        </p:xfrm>
        <a:graphic>
          <a:graphicData uri="http://schemas.openxmlformats.org/drawingml/2006/table">
            <a:tbl>
              <a:tblPr firstRow="1" bandRow="1">
                <a:tableStyleId>{5C22544A-7EE6-4342-B048-85BDC9FD1C3A}</a:tableStyleId>
              </a:tblPr>
              <a:tblGrid>
                <a:gridCol w="11787051">
                  <a:extLst>
                    <a:ext uri="{9D8B030D-6E8A-4147-A177-3AD203B41FA5}">
                      <a16:colId xmlns:a16="http://schemas.microsoft.com/office/drawing/2014/main" val="20002"/>
                    </a:ext>
                  </a:extLst>
                </a:gridCol>
              </a:tblGrid>
              <a:tr h="339239">
                <a:tc>
                  <a:txBody>
                    <a:bodyPr/>
                    <a:lstStyle/>
                    <a:p>
                      <a:pPr algn="ctr"/>
                      <a:r>
                        <a:rPr lang="en-US" sz="1800" b="1" kern="1200" dirty="0">
                          <a:solidFill>
                            <a:schemeClr val="lt1"/>
                          </a:solidFill>
                          <a:effectLst/>
                          <a:latin typeface="Gill Sans MT" panose="020B0502020104020203" pitchFamily="34" charset="0"/>
                          <a:ea typeface="+mn-ea"/>
                          <a:cs typeface="+mn-cs"/>
                        </a:rPr>
                        <a:t>Air Carrier Access Act</a:t>
                      </a:r>
                      <a:endParaRPr lang="en-US" dirty="0">
                        <a:latin typeface="Gill Sans MT" panose="020B0502020104020203" pitchFamily="34" charset="0"/>
                      </a:endParaRPr>
                    </a:p>
                  </a:txBody>
                  <a:tcPr anchor="ctr"/>
                </a:tc>
                <a:extLst>
                  <a:ext uri="{0D108BD9-81ED-4DB2-BD59-A6C34878D82A}">
                    <a16:rowId xmlns:a16="http://schemas.microsoft.com/office/drawing/2014/main" val="10000"/>
                  </a:ext>
                </a:extLst>
              </a:tr>
              <a:tr h="4410107">
                <a:tc>
                  <a:txBody>
                    <a:bodyPr/>
                    <a:lstStyle/>
                    <a:p>
                      <a:r>
                        <a:rPr lang="en-US" sz="3600" b="1" i="1" dirty="0"/>
                        <a:t>Know BEFORE you go:</a:t>
                      </a:r>
                    </a:p>
                    <a:p>
                      <a:endParaRPr lang="en-US" sz="3600" b="1" i="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p>
                      <a:r>
                        <a:rPr lang="en-US" sz="3600" b="1" i="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The interpretation</a:t>
                      </a:r>
                      <a:r>
                        <a:rPr lang="en-US" sz="3600" b="1" i="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of the rules can vary from airline to airline.  For ease in travelling, please contact your airline to learn how to best navigate their rules.</a:t>
                      </a:r>
                      <a:endParaRPr lang="en-US" sz="2400" b="1" i="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a:xfrm>
            <a:off x="3505200" y="470763"/>
            <a:ext cx="12562114" cy="584716"/>
          </a:xfrm>
        </p:spPr>
        <p:txBody>
          <a:bodyPr>
            <a:noAutofit/>
          </a:bodyPr>
          <a:lstStyle/>
          <a:p>
            <a:r>
              <a:rPr lang="en-US" dirty="0"/>
              <a:t>What is an Allowed Animal in </a:t>
            </a:r>
            <a:br>
              <a:rPr lang="en-US" dirty="0"/>
            </a:br>
            <a:r>
              <a:rPr lang="en-US" dirty="0"/>
              <a:t>Each of the Laws?</a:t>
            </a:r>
          </a:p>
        </p:txBody>
      </p:sp>
    </p:spTree>
    <p:extLst>
      <p:ext uri="{BB962C8B-B14F-4D97-AF65-F5344CB8AC3E}">
        <p14:creationId xmlns:p14="http://schemas.microsoft.com/office/powerpoint/2010/main" val="59189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39833" y="1957272"/>
            <a:ext cx="10639697" cy="4712041"/>
          </a:xfrm>
        </p:spPr>
        <p:txBody>
          <a:bodyPr anchor="ctr">
            <a:normAutofit/>
          </a:bodyPr>
          <a:lstStyle/>
          <a:p>
            <a:r>
              <a:rPr lang="en-US" sz="3600" dirty="0"/>
              <a:t>A service animal’s job is to assist owner </a:t>
            </a:r>
          </a:p>
          <a:p>
            <a:r>
              <a:rPr lang="en-US" sz="3600" dirty="0"/>
              <a:t>Any time you see a working dog in public you should not interrupt their work</a:t>
            </a:r>
          </a:p>
          <a:p>
            <a:r>
              <a:rPr lang="en-US" sz="3600" dirty="0"/>
              <a:t>Do not pet, feed, or distract service animals </a:t>
            </a:r>
          </a:p>
          <a:p>
            <a:r>
              <a:rPr lang="en-US" sz="3600" dirty="0"/>
              <a:t>Safety risk: accidents can occur if animal is distracted</a:t>
            </a:r>
          </a:p>
        </p:txBody>
      </p:sp>
      <p:sp>
        <p:nvSpPr>
          <p:cNvPr id="3" name="Title 2"/>
          <p:cNvSpPr>
            <a:spLocks noGrp="1"/>
          </p:cNvSpPr>
          <p:nvPr>
            <p:ph type="title"/>
          </p:nvPr>
        </p:nvSpPr>
        <p:spPr/>
        <p:txBody>
          <a:bodyPr>
            <a:noAutofit/>
          </a:bodyPr>
          <a:lstStyle/>
          <a:p>
            <a:r>
              <a:rPr lang="en-US" dirty="0"/>
              <a:t>Service Animal Etiquette</a:t>
            </a:r>
          </a:p>
        </p:txBody>
      </p:sp>
    </p:spTree>
    <p:extLst>
      <p:ext uri="{BB962C8B-B14F-4D97-AF65-F5344CB8AC3E}">
        <p14:creationId xmlns:p14="http://schemas.microsoft.com/office/powerpoint/2010/main" val="218399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55799" y="2333192"/>
            <a:ext cx="10639697" cy="4712041"/>
          </a:xfrm>
        </p:spPr>
        <p:txBody>
          <a:bodyPr anchor="ctr"/>
          <a:lstStyle/>
          <a:p>
            <a:pPr marL="0" indent="0">
              <a:buNone/>
            </a:pPr>
            <a:r>
              <a:rPr lang="en-US" sz="4400" dirty="0"/>
              <a:t>“No pets” policy </a:t>
            </a:r>
            <a:r>
              <a:rPr lang="en-US" sz="4400" u="sng" dirty="0"/>
              <a:t>does not include</a:t>
            </a:r>
            <a:r>
              <a:rPr lang="en-US" sz="4400" dirty="0"/>
              <a:t> service animals – they are allowed access wherever public is allowed</a:t>
            </a:r>
          </a:p>
          <a:p>
            <a:pPr marL="0" indent="0">
              <a:buNone/>
            </a:pPr>
            <a:endParaRPr lang="en-US" sz="4400" dirty="0"/>
          </a:p>
          <a:p>
            <a:pPr marL="0" indent="0">
              <a:buNone/>
            </a:pPr>
            <a:r>
              <a:rPr lang="en-US" sz="4400" dirty="0"/>
              <a:t>EVEN where food is served and even if state or local health codes prohibit animals </a:t>
            </a:r>
          </a:p>
        </p:txBody>
      </p:sp>
      <p:sp>
        <p:nvSpPr>
          <p:cNvPr id="3" name="Title 2"/>
          <p:cNvSpPr>
            <a:spLocks noGrp="1"/>
          </p:cNvSpPr>
          <p:nvPr>
            <p:ph type="title"/>
          </p:nvPr>
        </p:nvSpPr>
        <p:spPr/>
        <p:txBody>
          <a:bodyPr>
            <a:noAutofit/>
          </a:bodyPr>
          <a:lstStyle/>
          <a:p>
            <a:r>
              <a:rPr lang="en-US" dirty="0"/>
              <a:t>Service Animal Access</a:t>
            </a:r>
          </a:p>
        </p:txBody>
      </p:sp>
    </p:spTree>
    <p:extLst>
      <p:ext uri="{BB962C8B-B14F-4D97-AF65-F5344CB8AC3E}">
        <p14:creationId xmlns:p14="http://schemas.microsoft.com/office/powerpoint/2010/main" val="4005809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10332658"/>
              </p:ext>
            </p:extLst>
          </p:nvPr>
        </p:nvGraphicFramePr>
        <p:xfrm>
          <a:off x="239484" y="3142071"/>
          <a:ext cx="11726093" cy="2740660"/>
        </p:xfrm>
        <a:graphic>
          <a:graphicData uri="http://schemas.openxmlformats.org/drawingml/2006/table">
            <a:tbl>
              <a:tblPr firstRow="1" bandRow="1">
                <a:tableStyleId>{5C22544A-7EE6-4342-B048-85BDC9FD1C3A}</a:tableStyleId>
              </a:tblPr>
              <a:tblGrid>
                <a:gridCol w="2955325">
                  <a:extLst>
                    <a:ext uri="{9D8B030D-6E8A-4147-A177-3AD203B41FA5}">
                      <a16:colId xmlns:a16="http://schemas.microsoft.com/office/drawing/2014/main" val="20000"/>
                    </a:ext>
                  </a:extLst>
                </a:gridCol>
                <a:gridCol w="3050534">
                  <a:extLst>
                    <a:ext uri="{9D8B030D-6E8A-4147-A177-3AD203B41FA5}">
                      <a16:colId xmlns:a16="http://schemas.microsoft.com/office/drawing/2014/main" val="20001"/>
                    </a:ext>
                  </a:extLst>
                </a:gridCol>
                <a:gridCol w="2860117">
                  <a:extLst>
                    <a:ext uri="{9D8B030D-6E8A-4147-A177-3AD203B41FA5}">
                      <a16:colId xmlns:a16="http://schemas.microsoft.com/office/drawing/2014/main" val="20002"/>
                    </a:ext>
                  </a:extLst>
                </a:gridCol>
                <a:gridCol w="2860117">
                  <a:extLst>
                    <a:ext uri="{9D8B030D-6E8A-4147-A177-3AD203B41FA5}">
                      <a16:colId xmlns:a16="http://schemas.microsoft.com/office/drawing/2014/main" val="2032588335"/>
                    </a:ext>
                  </a:extLst>
                </a:gridCol>
              </a:tblGrid>
              <a:tr h="795147">
                <a:tc>
                  <a:txBody>
                    <a:bodyPr/>
                    <a:lstStyle/>
                    <a:p>
                      <a:pPr algn="ctr"/>
                      <a:r>
                        <a:rPr lang="en-US" sz="1800" b="1" kern="1200" dirty="0">
                          <a:solidFill>
                            <a:schemeClr val="lt1"/>
                          </a:solidFill>
                          <a:effectLst/>
                          <a:latin typeface="Gill Sans MT" panose="020B0502020104020203" pitchFamily="34" charset="0"/>
                          <a:ea typeface="+mn-ea"/>
                          <a:cs typeface="+mn-cs"/>
                        </a:rPr>
                        <a:t>AMERICANS WITH DISABILITIES ACT</a:t>
                      </a:r>
                      <a:endParaRPr lang="en-US" dirty="0">
                        <a:latin typeface="Gill Sans MT" panose="020B0502020104020203" pitchFamily="34" charset="0"/>
                      </a:endParaRPr>
                    </a:p>
                  </a:txBody>
                  <a:tcPr anchor="ctr"/>
                </a:tc>
                <a:tc>
                  <a:txBody>
                    <a:bodyPr/>
                    <a:lstStyle/>
                    <a:p>
                      <a:pPr algn="ctr"/>
                      <a:r>
                        <a:rPr lang="en-US" sz="1800" b="1" kern="1200" dirty="0">
                          <a:solidFill>
                            <a:schemeClr val="lt1"/>
                          </a:solidFill>
                          <a:effectLst/>
                          <a:latin typeface="Gill Sans MT" panose="020B0502020104020203" pitchFamily="34" charset="0"/>
                          <a:ea typeface="+mn-ea"/>
                          <a:cs typeface="+mn-cs"/>
                        </a:rPr>
                        <a:t>FAIR HOUSING ACT</a:t>
                      </a:r>
                      <a:endParaRPr lang="en-US" dirty="0">
                        <a:latin typeface="Gill Sans MT" panose="020B0502020104020203" pitchFamily="34" charset="0"/>
                      </a:endParaRPr>
                    </a:p>
                  </a:txBody>
                  <a:tcPr anchor="ctr"/>
                </a:tc>
                <a:tc>
                  <a:txBody>
                    <a:bodyPr/>
                    <a:lstStyle/>
                    <a:p>
                      <a:pPr algn="ctr"/>
                      <a:r>
                        <a:rPr lang="en-US" sz="1800" b="1" kern="1200" dirty="0">
                          <a:solidFill>
                            <a:schemeClr val="lt1"/>
                          </a:solidFill>
                          <a:effectLst/>
                          <a:latin typeface="Gill Sans MT" panose="020B0502020104020203" pitchFamily="34" charset="0"/>
                          <a:ea typeface="+mn-ea"/>
                          <a:cs typeface="+mn-cs"/>
                        </a:rPr>
                        <a:t>COLORADO ASSISTANCE ANIMAL LAW </a:t>
                      </a:r>
                      <a:endParaRPr lang="en-US" dirty="0">
                        <a:latin typeface="Gill Sans MT" panose="020B0502020104020203" pitchFamily="34" charset="0"/>
                      </a:endParaRPr>
                    </a:p>
                  </a:txBody>
                  <a:tcPr anchor="ctr"/>
                </a:tc>
                <a:tc>
                  <a:txBody>
                    <a:bodyPr/>
                    <a:lstStyle/>
                    <a:p>
                      <a:pPr algn="ctr"/>
                      <a:r>
                        <a:rPr lang="en-US" dirty="0">
                          <a:latin typeface="Gill Sans MT" panose="020B0502020104020203" pitchFamily="34" charset="0"/>
                        </a:rPr>
                        <a:t>AIR</a:t>
                      </a:r>
                      <a:r>
                        <a:rPr lang="en-US" baseline="0" dirty="0">
                          <a:latin typeface="Gill Sans MT" panose="020B0502020104020203" pitchFamily="34" charset="0"/>
                        </a:rPr>
                        <a:t> CARRIER ACCESS ACT</a:t>
                      </a:r>
                      <a:endParaRPr lang="en-US" dirty="0">
                        <a:latin typeface="Gill Sans MT" panose="020B0502020104020203" pitchFamily="34" charset="0"/>
                      </a:endParaRPr>
                    </a:p>
                  </a:txBody>
                  <a:tcPr anchor="ctr"/>
                </a:tc>
                <a:extLst>
                  <a:ext uri="{0D108BD9-81ED-4DB2-BD59-A6C34878D82A}">
                    <a16:rowId xmlns:a16="http://schemas.microsoft.com/office/drawing/2014/main" val="10000"/>
                  </a:ext>
                </a:extLst>
              </a:tr>
              <a:tr h="1247939">
                <a:tc>
                  <a:txBody>
                    <a:bodyPr/>
                    <a:lstStyle/>
                    <a:p>
                      <a:pPr marL="0" marR="0" algn="ctr">
                        <a:lnSpc>
                          <a:spcPct val="107000"/>
                        </a:lnSpc>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nchor="ctr"/>
                </a:tc>
                <a:tc>
                  <a:txBody>
                    <a:bodyPr/>
                    <a:lstStyle/>
                    <a:p>
                      <a:pPr marL="0" marR="0" algn="ctr">
                        <a:lnSpc>
                          <a:spcPct val="107000"/>
                        </a:lnSpc>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 equal opportunity to enjoy and use dwelling</a:t>
                      </a:r>
                    </a:p>
                  </a:txBody>
                  <a:tcPr marL="68580" marR="68580" marT="0" marB="0" anchor="ctr"/>
                </a:tc>
                <a:tc>
                  <a:txBody>
                    <a:bodyPr/>
                    <a:lstStyle/>
                    <a:p>
                      <a:pPr marL="0" marR="0" algn="ctr">
                        <a:lnSpc>
                          <a:spcPct val="107000"/>
                        </a:lnSpc>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nchor="ctr"/>
                </a:tc>
                <a:tc>
                  <a:txBody>
                    <a:bodyPr/>
                    <a:lstStyle/>
                    <a:p>
                      <a:pPr marL="0" marR="0" algn="ctr">
                        <a:lnSpc>
                          <a:spcPct val="107000"/>
                        </a:lnSpc>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nchor="ct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p:txBody>
          <a:bodyPr>
            <a:normAutofit fontScale="90000"/>
          </a:bodyPr>
          <a:lstStyle/>
          <a:p>
            <a:r>
              <a:rPr lang="en-US" dirty="0"/>
              <a:t>Can I Deny the Animal Access?</a:t>
            </a:r>
          </a:p>
        </p:txBody>
      </p:sp>
      <p:sp>
        <p:nvSpPr>
          <p:cNvPr id="2" name="Rectangle 1"/>
          <p:cNvSpPr/>
          <p:nvPr/>
        </p:nvSpPr>
        <p:spPr>
          <a:xfrm>
            <a:off x="2835816" y="2069370"/>
            <a:ext cx="5434308" cy="750975"/>
          </a:xfrm>
          <a:prstGeom prst="rect">
            <a:avLst/>
          </a:prstGeom>
        </p:spPr>
        <p:txBody>
          <a:bodyPr wrap="none">
            <a:spAutoFit/>
          </a:bodyPr>
          <a:lstStyle/>
          <a:p>
            <a:pPr>
              <a:lnSpc>
                <a:spcPct val="107000"/>
              </a:lnSpc>
            </a:pPr>
            <a:r>
              <a:rPr lang="en-US" sz="4000" dirty="0">
                <a:latin typeface="Calibri" panose="020F0502020204030204" pitchFamily="34" charset="0"/>
                <a:ea typeface="Calibri" panose="020F0502020204030204" pitchFamily="34" charset="0"/>
                <a:cs typeface="Times New Roman" panose="02020603050405020304" pitchFamily="18" charset="0"/>
              </a:rPr>
              <a:t>Based on a No Pets Rule?</a:t>
            </a:r>
          </a:p>
        </p:txBody>
      </p:sp>
    </p:spTree>
    <p:extLst>
      <p:ext uri="{BB962C8B-B14F-4D97-AF65-F5344CB8AC3E}">
        <p14:creationId xmlns:p14="http://schemas.microsoft.com/office/powerpoint/2010/main" val="4062548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64024765"/>
              </p:ext>
            </p:extLst>
          </p:nvPr>
        </p:nvGraphicFramePr>
        <p:xfrm>
          <a:off x="483325" y="4134848"/>
          <a:ext cx="11508378" cy="2218944"/>
        </p:xfrm>
        <a:graphic>
          <a:graphicData uri="http://schemas.openxmlformats.org/drawingml/2006/table">
            <a:tbl>
              <a:tblPr firstRow="1" bandRow="1">
                <a:tableStyleId>{5C22544A-7EE6-4342-B048-85BDC9FD1C3A}</a:tableStyleId>
              </a:tblPr>
              <a:tblGrid>
                <a:gridCol w="2900455">
                  <a:extLst>
                    <a:ext uri="{9D8B030D-6E8A-4147-A177-3AD203B41FA5}">
                      <a16:colId xmlns:a16="http://schemas.microsoft.com/office/drawing/2014/main" val="20000"/>
                    </a:ext>
                  </a:extLst>
                </a:gridCol>
                <a:gridCol w="2993895">
                  <a:extLst>
                    <a:ext uri="{9D8B030D-6E8A-4147-A177-3AD203B41FA5}">
                      <a16:colId xmlns:a16="http://schemas.microsoft.com/office/drawing/2014/main" val="20001"/>
                    </a:ext>
                  </a:extLst>
                </a:gridCol>
                <a:gridCol w="2807014">
                  <a:extLst>
                    <a:ext uri="{9D8B030D-6E8A-4147-A177-3AD203B41FA5}">
                      <a16:colId xmlns:a16="http://schemas.microsoft.com/office/drawing/2014/main" val="20002"/>
                    </a:ext>
                  </a:extLst>
                </a:gridCol>
                <a:gridCol w="2807014">
                  <a:extLst>
                    <a:ext uri="{9D8B030D-6E8A-4147-A177-3AD203B41FA5}">
                      <a16:colId xmlns:a16="http://schemas.microsoft.com/office/drawing/2014/main" val="2032588335"/>
                    </a:ext>
                  </a:extLst>
                </a:gridCol>
              </a:tblGrid>
              <a:tr h="795147">
                <a:tc>
                  <a:txBody>
                    <a:bodyPr/>
                    <a:lstStyle/>
                    <a:p>
                      <a:pPr algn="ctr"/>
                      <a:r>
                        <a:rPr lang="en-US" sz="1800" b="1" kern="1200" dirty="0">
                          <a:solidFill>
                            <a:schemeClr val="lt1"/>
                          </a:solidFill>
                          <a:effectLst/>
                          <a:latin typeface="Gill Sans MT" panose="020B0502020104020203" pitchFamily="34" charset="0"/>
                          <a:ea typeface="+mn-ea"/>
                          <a:cs typeface="+mn-cs"/>
                        </a:rPr>
                        <a:t>AMERICANS WITH DISABILITIES ACT</a:t>
                      </a:r>
                      <a:endParaRPr lang="en-US" dirty="0">
                        <a:latin typeface="Gill Sans MT" panose="020B0502020104020203" pitchFamily="34" charset="0"/>
                      </a:endParaRPr>
                    </a:p>
                  </a:txBody>
                  <a:tcPr anchor="ctr"/>
                </a:tc>
                <a:tc>
                  <a:txBody>
                    <a:bodyPr/>
                    <a:lstStyle/>
                    <a:p>
                      <a:pPr algn="ctr"/>
                      <a:r>
                        <a:rPr lang="en-US" sz="1800" b="1" kern="1200" dirty="0">
                          <a:solidFill>
                            <a:schemeClr val="lt1"/>
                          </a:solidFill>
                          <a:effectLst/>
                          <a:latin typeface="Gill Sans MT" panose="020B0502020104020203" pitchFamily="34" charset="0"/>
                          <a:ea typeface="+mn-ea"/>
                          <a:cs typeface="+mn-cs"/>
                        </a:rPr>
                        <a:t>FAIR HOUSING ACT</a:t>
                      </a:r>
                      <a:endParaRPr lang="en-US" dirty="0">
                        <a:latin typeface="Gill Sans MT" panose="020B0502020104020203" pitchFamily="34" charset="0"/>
                      </a:endParaRPr>
                    </a:p>
                  </a:txBody>
                  <a:tcPr anchor="ctr"/>
                </a:tc>
                <a:tc>
                  <a:txBody>
                    <a:bodyPr/>
                    <a:lstStyle/>
                    <a:p>
                      <a:pPr algn="ctr"/>
                      <a:r>
                        <a:rPr lang="en-US" sz="1800" b="1" kern="1200" dirty="0">
                          <a:solidFill>
                            <a:schemeClr val="lt1"/>
                          </a:solidFill>
                          <a:effectLst/>
                          <a:latin typeface="Gill Sans MT" panose="020B0502020104020203" pitchFamily="34" charset="0"/>
                          <a:ea typeface="+mn-ea"/>
                          <a:cs typeface="+mn-cs"/>
                        </a:rPr>
                        <a:t>COLORADO ASSISTANCE ANIMAL LAW </a:t>
                      </a:r>
                      <a:endParaRPr lang="en-US" dirty="0">
                        <a:latin typeface="Gill Sans MT" panose="020B0502020104020203" pitchFamily="34" charset="0"/>
                      </a:endParaRPr>
                    </a:p>
                  </a:txBody>
                  <a:tcPr anchor="ctr"/>
                </a:tc>
                <a:tc>
                  <a:txBody>
                    <a:bodyPr/>
                    <a:lstStyle/>
                    <a:p>
                      <a:pPr algn="ctr"/>
                      <a:r>
                        <a:rPr lang="en-US" dirty="0">
                          <a:latin typeface="Gill Sans MT" panose="020B0502020104020203" pitchFamily="34" charset="0"/>
                        </a:rPr>
                        <a:t>AIR CARRIER</a:t>
                      </a:r>
                      <a:r>
                        <a:rPr lang="en-US" baseline="0" dirty="0">
                          <a:latin typeface="Gill Sans MT" panose="020B0502020104020203" pitchFamily="34" charset="0"/>
                        </a:rPr>
                        <a:t> ACCESS ACT</a:t>
                      </a:r>
                      <a:endParaRPr lang="en-US" dirty="0">
                        <a:latin typeface="Gill Sans MT" panose="020B0502020104020203" pitchFamily="34" charset="0"/>
                      </a:endParaRPr>
                    </a:p>
                  </a:txBody>
                  <a:tcPr anchor="ctr"/>
                </a:tc>
                <a:extLst>
                  <a:ext uri="{0D108BD9-81ED-4DB2-BD59-A6C34878D82A}">
                    <a16:rowId xmlns:a16="http://schemas.microsoft.com/office/drawing/2014/main" val="10000"/>
                  </a:ext>
                </a:extLst>
              </a:tr>
              <a:tr h="1247939">
                <a:tc>
                  <a:txBody>
                    <a:bodyPr/>
                    <a:lstStyle/>
                    <a:p>
                      <a:pPr marL="0" marR="0" algn="ctr">
                        <a:lnSpc>
                          <a:spcPct val="107000"/>
                        </a:lnSpc>
                        <a:spcBef>
                          <a:spcPts val="0"/>
                        </a:spcBef>
                        <a:spcAft>
                          <a:spcPts val="0"/>
                        </a:spcAft>
                      </a:pPr>
                      <a:r>
                        <a:rPr lang="en-US" sz="20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Only allowed as a work-place accommodation, if being trained to assist with work tasks</a:t>
                      </a:r>
                    </a:p>
                  </a:txBody>
                  <a:tcPr marL="68580" marR="68580" marT="0" marB="0" anchor="ctr"/>
                </a:tc>
                <a:tc>
                  <a:txBody>
                    <a:bodyPr/>
                    <a:lstStyle/>
                    <a:p>
                      <a:pPr marL="0" marR="0" algn="ctr">
                        <a:lnSpc>
                          <a:spcPct val="107000"/>
                        </a:lnSpc>
                        <a:spcBef>
                          <a:spcPts val="0"/>
                        </a:spcBef>
                        <a:spcAft>
                          <a:spcPts val="0"/>
                        </a:spcAft>
                      </a:pPr>
                      <a:r>
                        <a:rPr lang="en-US" sz="20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Must facilitate person's ability to function in</a:t>
                      </a:r>
                      <a:r>
                        <a:rPr lang="en-US" sz="2000"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their home</a:t>
                      </a:r>
                      <a:endParaRPr lang="en-US" sz="20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Yes</a:t>
                      </a:r>
                    </a:p>
                  </a:txBody>
                  <a:tcPr marL="68580" marR="68580" marT="0" marB="0" anchor="ctr"/>
                </a:tc>
                <a:tc>
                  <a:txBody>
                    <a:bodyPr/>
                    <a:lstStyle/>
                    <a:p>
                      <a:pPr marL="0" marR="0" algn="ctr">
                        <a:lnSpc>
                          <a:spcPct val="107000"/>
                        </a:lnSpc>
                        <a:spcBef>
                          <a:spcPts val="0"/>
                        </a:spcBef>
                        <a:spcAft>
                          <a:spcPts val="0"/>
                        </a:spcAft>
                      </a:pPr>
                      <a:r>
                        <a:rPr lang="en-US" sz="20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Yes</a:t>
                      </a:r>
                    </a:p>
                  </a:txBody>
                  <a:tcPr marL="68580" marR="68580" marT="0" marB="0" anchor="ctr"/>
                </a:tc>
                <a:extLst>
                  <a:ext uri="{0D108BD9-81ED-4DB2-BD59-A6C34878D82A}">
                    <a16:rowId xmlns:a16="http://schemas.microsoft.com/office/drawing/2014/main" val="10002"/>
                  </a:ext>
                </a:extLst>
              </a:tr>
            </a:tbl>
          </a:graphicData>
        </a:graphic>
      </p:graphicFrame>
      <p:sp>
        <p:nvSpPr>
          <p:cNvPr id="3" name="Title 2"/>
          <p:cNvSpPr>
            <a:spLocks noGrp="1"/>
          </p:cNvSpPr>
          <p:nvPr>
            <p:ph type="title"/>
          </p:nvPr>
        </p:nvSpPr>
        <p:spPr/>
        <p:txBody>
          <a:bodyPr>
            <a:normAutofit fontScale="90000"/>
          </a:bodyPr>
          <a:lstStyle/>
          <a:p>
            <a:r>
              <a:rPr lang="en-US" dirty="0"/>
              <a:t>Can I Deny the Animal Access?</a:t>
            </a:r>
          </a:p>
        </p:txBody>
      </p:sp>
      <p:sp>
        <p:nvSpPr>
          <p:cNvPr id="2" name="Rectangle 1"/>
          <p:cNvSpPr/>
          <p:nvPr/>
        </p:nvSpPr>
        <p:spPr>
          <a:xfrm>
            <a:off x="602943" y="2960332"/>
            <a:ext cx="9582110" cy="750975"/>
          </a:xfrm>
          <a:prstGeom prst="rect">
            <a:avLst/>
          </a:prstGeom>
        </p:spPr>
        <p:txBody>
          <a:bodyPr wrap="none">
            <a:spAutoFit/>
          </a:bodyPr>
          <a:lstStyle/>
          <a:p>
            <a:pPr>
              <a:lnSpc>
                <a:spcPct val="107000"/>
              </a:lnSpc>
            </a:pPr>
            <a:r>
              <a:rPr lang="en-US" sz="4000" dirty="0">
                <a:latin typeface="Calibri" panose="020F0502020204030204" pitchFamily="34" charset="0"/>
                <a:ea typeface="Calibri" panose="020F0502020204030204" pitchFamily="34" charset="0"/>
                <a:cs typeface="Times New Roman" panose="02020603050405020304" pitchFamily="18" charset="0"/>
              </a:rPr>
              <a:t>Based on the animal’s status as “in-training”?</a:t>
            </a:r>
          </a:p>
        </p:txBody>
      </p:sp>
    </p:spTree>
    <p:extLst>
      <p:ext uri="{BB962C8B-B14F-4D97-AF65-F5344CB8AC3E}">
        <p14:creationId xmlns:p14="http://schemas.microsoft.com/office/powerpoint/2010/main" val="3772805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332414028"/>
              </p:ext>
            </p:extLst>
          </p:nvPr>
        </p:nvGraphicFramePr>
        <p:xfrm>
          <a:off x="483325" y="4134848"/>
          <a:ext cx="11508378" cy="2218944"/>
        </p:xfrm>
        <a:graphic>
          <a:graphicData uri="http://schemas.openxmlformats.org/drawingml/2006/table">
            <a:tbl>
              <a:tblPr firstRow="1" bandRow="1">
                <a:tableStyleId>{5C22544A-7EE6-4342-B048-85BDC9FD1C3A}</a:tableStyleId>
              </a:tblPr>
              <a:tblGrid>
                <a:gridCol w="2900455">
                  <a:extLst>
                    <a:ext uri="{9D8B030D-6E8A-4147-A177-3AD203B41FA5}">
                      <a16:colId xmlns:a16="http://schemas.microsoft.com/office/drawing/2014/main" val="20000"/>
                    </a:ext>
                  </a:extLst>
                </a:gridCol>
                <a:gridCol w="2993895">
                  <a:extLst>
                    <a:ext uri="{9D8B030D-6E8A-4147-A177-3AD203B41FA5}">
                      <a16:colId xmlns:a16="http://schemas.microsoft.com/office/drawing/2014/main" val="20001"/>
                    </a:ext>
                  </a:extLst>
                </a:gridCol>
                <a:gridCol w="2807014">
                  <a:extLst>
                    <a:ext uri="{9D8B030D-6E8A-4147-A177-3AD203B41FA5}">
                      <a16:colId xmlns:a16="http://schemas.microsoft.com/office/drawing/2014/main" val="20002"/>
                    </a:ext>
                  </a:extLst>
                </a:gridCol>
                <a:gridCol w="2807014">
                  <a:extLst>
                    <a:ext uri="{9D8B030D-6E8A-4147-A177-3AD203B41FA5}">
                      <a16:colId xmlns:a16="http://schemas.microsoft.com/office/drawing/2014/main" val="2032588335"/>
                    </a:ext>
                  </a:extLst>
                </a:gridCol>
              </a:tblGrid>
              <a:tr h="795147">
                <a:tc>
                  <a:txBody>
                    <a:bodyPr/>
                    <a:lstStyle/>
                    <a:p>
                      <a:pPr algn="ctr"/>
                      <a:r>
                        <a:rPr lang="en-US" sz="1800" b="1" kern="1200" dirty="0">
                          <a:solidFill>
                            <a:schemeClr val="lt1"/>
                          </a:solidFill>
                          <a:effectLst/>
                          <a:latin typeface="Gill Sans MT" panose="020B0502020104020203" pitchFamily="34" charset="0"/>
                          <a:ea typeface="+mn-ea"/>
                          <a:cs typeface="+mn-cs"/>
                        </a:rPr>
                        <a:t>AMERICANS WITH DISABILITIES ACT</a:t>
                      </a:r>
                      <a:endParaRPr lang="en-US" dirty="0">
                        <a:latin typeface="Gill Sans MT" panose="020B0502020104020203" pitchFamily="34" charset="0"/>
                      </a:endParaRPr>
                    </a:p>
                  </a:txBody>
                  <a:tcPr anchor="ctr"/>
                </a:tc>
                <a:tc>
                  <a:txBody>
                    <a:bodyPr/>
                    <a:lstStyle/>
                    <a:p>
                      <a:pPr algn="ctr"/>
                      <a:r>
                        <a:rPr lang="en-US" sz="1800" b="1" kern="1200" dirty="0">
                          <a:solidFill>
                            <a:schemeClr val="lt1"/>
                          </a:solidFill>
                          <a:effectLst/>
                          <a:latin typeface="Gill Sans MT" panose="020B0502020104020203" pitchFamily="34" charset="0"/>
                          <a:ea typeface="+mn-ea"/>
                          <a:cs typeface="+mn-cs"/>
                        </a:rPr>
                        <a:t>FAIR HOUSING ACT</a:t>
                      </a:r>
                      <a:endParaRPr lang="en-US" dirty="0">
                        <a:latin typeface="Gill Sans MT" panose="020B0502020104020203" pitchFamily="34" charset="0"/>
                      </a:endParaRPr>
                    </a:p>
                  </a:txBody>
                  <a:tcPr anchor="ctr"/>
                </a:tc>
                <a:tc>
                  <a:txBody>
                    <a:bodyPr/>
                    <a:lstStyle/>
                    <a:p>
                      <a:pPr algn="ctr"/>
                      <a:r>
                        <a:rPr lang="en-US" sz="1800" b="1" kern="1200" dirty="0">
                          <a:solidFill>
                            <a:schemeClr val="lt1"/>
                          </a:solidFill>
                          <a:effectLst/>
                          <a:latin typeface="Gill Sans MT" panose="020B0502020104020203" pitchFamily="34" charset="0"/>
                          <a:ea typeface="+mn-ea"/>
                          <a:cs typeface="+mn-cs"/>
                        </a:rPr>
                        <a:t>COLORADO ASSISTANCE ANIMAL LAW </a:t>
                      </a:r>
                      <a:endParaRPr lang="en-US" dirty="0">
                        <a:latin typeface="Gill Sans MT" panose="020B0502020104020203" pitchFamily="34" charset="0"/>
                      </a:endParaRPr>
                    </a:p>
                  </a:txBody>
                  <a:tcPr anchor="ctr"/>
                </a:tc>
                <a:tc>
                  <a:txBody>
                    <a:bodyPr/>
                    <a:lstStyle/>
                    <a:p>
                      <a:pPr algn="ctr"/>
                      <a:r>
                        <a:rPr lang="en-US" dirty="0">
                          <a:latin typeface="Gill Sans MT" panose="020B0502020104020203" pitchFamily="34" charset="0"/>
                        </a:rPr>
                        <a:t>AIR CARRIER</a:t>
                      </a:r>
                      <a:r>
                        <a:rPr lang="en-US" baseline="0" dirty="0">
                          <a:latin typeface="Gill Sans MT" panose="020B0502020104020203" pitchFamily="34" charset="0"/>
                        </a:rPr>
                        <a:t> ACCESS ACT</a:t>
                      </a:r>
                      <a:endParaRPr lang="en-US" dirty="0">
                        <a:latin typeface="Gill Sans MT" panose="020B0502020104020203" pitchFamily="34" charset="0"/>
                      </a:endParaRPr>
                    </a:p>
                  </a:txBody>
                  <a:tcPr anchor="ctr"/>
                </a:tc>
                <a:extLst>
                  <a:ext uri="{0D108BD9-81ED-4DB2-BD59-A6C34878D82A}">
                    <a16:rowId xmlns:a16="http://schemas.microsoft.com/office/drawing/2014/main" val="10000"/>
                  </a:ext>
                </a:extLst>
              </a:tr>
              <a:tr h="1247939">
                <a:tc>
                  <a:txBody>
                    <a:bodyPr/>
                    <a:lstStyle/>
                    <a:p>
                      <a:pPr marL="0" marR="0">
                        <a:lnSpc>
                          <a:spcPct val="107000"/>
                        </a:lnSpc>
                        <a:spcBef>
                          <a:spcPts val="0"/>
                        </a:spcBef>
                        <a:spcAft>
                          <a:spcPts val="0"/>
                        </a:spcAft>
                      </a:pPr>
                      <a:r>
                        <a:rPr lang="en-US" sz="20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Yes, if not a reasonable accommodation in workplace</a:t>
                      </a:r>
                    </a:p>
                  </a:txBody>
                  <a:tcPr marL="68580" marR="68580" marT="0" marB="0" anchor="ctr"/>
                </a:tc>
                <a:tc>
                  <a:txBody>
                    <a:bodyPr/>
                    <a:lstStyle/>
                    <a:p>
                      <a:pPr marL="0" marR="0">
                        <a:lnSpc>
                          <a:spcPct val="107000"/>
                        </a:lnSpc>
                        <a:spcBef>
                          <a:spcPts val="0"/>
                        </a:spcBef>
                        <a:spcAft>
                          <a:spcPts val="0"/>
                        </a:spcAft>
                      </a:pPr>
                      <a:r>
                        <a:rPr lang="en-US" sz="20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No</a:t>
                      </a:r>
                    </a:p>
                  </a:txBody>
                  <a:tcPr marL="68580" marR="68580" marT="0" marB="0" anchor="ctr"/>
                </a:tc>
                <a:tc>
                  <a:txBody>
                    <a:bodyPr/>
                    <a:lstStyle/>
                    <a:p>
                      <a:pPr marL="0" marR="0">
                        <a:lnSpc>
                          <a:spcPct val="107000"/>
                        </a:lnSpc>
                        <a:spcBef>
                          <a:spcPts val="0"/>
                        </a:spcBef>
                        <a:spcAft>
                          <a:spcPts val="0"/>
                        </a:spcAft>
                      </a:pPr>
                      <a:r>
                        <a:rPr lang="en-US" sz="20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Not mentioned in Colorado Revised Statutes 2014</a:t>
                      </a:r>
                    </a:p>
                  </a:txBody>
                  <a:tcPr marL="68580" marR="68580" marT="0" marB="0" anchor="ctr"/>
                </a:tc>
                <a:tc>
                  <a:txBody>
                    <a:bodyPr/>
                    <a:lstStyle/>
                    <a:p>
                      <a:pPr marL="0" marR="0">
                        <a:lnSpc>
                          <a:spcPct val="107000"/>
                        </a:lnSpc>
                        <a:spcBef>
                          <a:spcPts val="0"/>
                        </a:spcBef>
                        <a:spcAft>
                          <a:spcPts val="0"/>
                        </a:spcAft>
                      </a:pPr>
                      <a:r>
                        <a:rPr lang="en-US" sz="20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No.  But there are</a:t>
                      </a:r>
                      <a:r>
                        <a:rPr lang="en-US" sz="2000"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requirements for documentation that vary from airline to airline</a:t>
                      </a:r>
                      <a:endParaRPr lang="en-US" sz="20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
        <p:nvSpPr>
          <p:cNvPr id="3" name="Title 2"/>
          <p:cNvSpPr>
            <a:spLocks noGrp="1"/>
          </p:cNvSpPr>
          <p:nvPr>
            <p:ph type="title"/>
          </p:nvPr>
        </p:nvSpPr>
        <p:spPr/>
        <p:txBody>
          <a:bodyPr>
            <a:normAutofit fontScale="90000"/>
          </a:bodyPr>
          <a:lstStyle/>
          <a:p>
            <a:r>
              <a:rPr lang="en-US" dirty="0"/>
              <a:t>Can I Deny the Animal Access?</a:t>
            </a:r>
          </a:p>
        </p:txBody>
      </p:sp>
      <p:sp>
        <p:nvSpPr>
          <p:cNvPr id="2" name="Rectangle 1"/>
          <p:cNvSpPr/>
          <p:nvPr/>
        </p:nvSpPr>
        <p:spPr>
          <a:xfrm>
            <a:off x="614980" y="2725231"/>
            <a:ext cx="11245068" cy="1409617"/>
          </a:xfrm>
          <a:prstGeom prst="rect">
            <a:avLst/>
          </a:prstGeom>
        </p:spPr>
        <p:txBody>
          <a:bodyPr wrap="square">
            <a:spAutoFit/>
          </a:bodyPr>
          <a:lstStyle/>
          <a:p>
            <a:pPr>
              <a:lnSpc>
                <a:spcPct val="107000"/>
              </a:lnSpc>
            </a:pPr>
            <a:r>
              <a:rPr lang="en-US" sz="4000" dirty="0">
                <a:latin typeface="Gill Sans MT" panose="020B0502020104020203" pitchFamily="34" charset="0"/>
                <a:ea typeface="Calibri" panose="020F0502020204030204" pitchFamily="34" charset="0"/>
                <a:cs typeface="Times New Roman" panose="02020603050405020304" pitchFamily="18" charset="0"/>
              </a:rPr>
              <a:t>Based on the fact that the animal is not a service animal, but an emotional support animal?</a:t>
            </a:r>
          </a:p>
        </p:txBody>
      </p:sp>
    </p:spTree>
    <p:extLst>
      <p:ext uri="{BB962C8B-B14F-4D97-AF65-F5344CB8AC3E}">
        <p14:creationId xmlns:p14="http://schemas.microsoft.com/office/powerpoint/2010/main" val="19608106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60200174"/>
              </p:ext>
            </p:extLst>
          </p:nvPr>
        </p:nvGraphicFramePr>
        <p:xfrm>
          <a:off x="523961" y="3657329"/>
          <a:ext cx="11350176" cy="2357696"/>
        </p:xfrm>
        <a:graphic>
          <a:graphicData uri="http://schemas.openxmlformats.org/drawingml/2006/table">
            <a:tbl>
              <a:tblPr firstRow="1" bandRow="1">
                <a:tableStyleId>{5C22544A-7EE6-4342-B048-85BDC9FD1C3A}</a:tableStyleId>
              </a:tblPr>
              <a:tblGrid>
                <a:gridCol w="2837544">
                  <a:extLst>
                    <a:ext uri="{9D8B030D-6E8A-4147-A177-3AD203B41FA5}">
                      <a16:colId xmlns:a16="http://schemas.microsoft.com/office/drawing/2014/main" val="20000"/>
                    </a:ext>
                  </a:extLst>
                </a:gridCol>
                <a:gridCol w="2837544">
                  <a:extLst>
                    <a:ext uri="{9D8B030D-6E8A-4147-A177-3AD203B41FA5}">
                      <a16:colId xmlns:a16="http://schemas.microsoft.com/office/drawing/2014/main" val="20001"/>
                    </a:ext>
                  </a:extLst>
                </a:gridCol>
                <a:gridCol w="2837544">
                  <a:extLst>
                    <a:ext uri="{9D8B030D-6E8A-4147-A177-3AD203B41FA5}">
                      <a16:colId xmlns:a16="http://schemas.microsoft.com/office/drawing/2014/main" val="20002"/>
                    </a:ext>
                  </a:extLst>
                </a:gridCol>
                <a:gridCol w="2837544">
                  <a:extLst>
                    <a:ext uri="{9D8B030D-6E8A-4147-A177-3AD203B41FA5}">
                      <a16:colId xmlns:a16="http://schemas.microsoft.com/office/drawing/2014/main" val="1555042256"/>
                    </a:ext>
                  </a:extLst>
                </a:gridCol>
              </a:tblGrid>
              <a:tr h="927734">
                <a:tc>
                  <a:txBody>
                    <a:bodyPr/>
                    <a:lstStyle/>
                    <a:p>
                      <a:pPr algn="ctr"/>
                      <a:r>
                        <a:rPr lang="en-US" sz="1800" b="1" kern="1200" dirty="0">
                          <a:solidFill>
                            <a:schemeClr val="lt1"/>
                          </a:solidFill>
                          <a:effectLst/>
                          <a:latin typeface="Calibri" panose="020F0502020204030204" pitchFamily="34" charset="0"/>
                          <a:ea typeface="+mn-ea"/>
                          <a:cs typeface="+mn-cs"/>
                        </a:rPr>
                        <a:t>AMERICANS WITH DISABILITIES ACT</a:t>
                      </a:r>
                      <a:endParaRPr lang="en-US" sz="1800" dirty="0">
                        <a:latin typeface="Calibri" panose="020F0502020204030204" pitchFamily="34" charset="0"/>
                      </a:endParaRPr>
                    </a:p>
                  </a:txBody>
                  <a:tcPr anchor="ctr"/>
                </a:tc>
                <a:tc>
                  <a:txBody>
                    <a:bodyPr/>
                    <a:lstStyle/>
                    <a:p>
                      <a:pPr algn="ctr"/>
                      <a:r>
                        <a:rPr lang="en-US" sz="1800" b="1" kern="1200" dirty="0">
                          <a:solidFill>
                            <a:schemeClr val="lt1"/>
                          </a:solidFill>
                          <a:effectLst/>
                          <a:latin typeface="Calibri" panose="020F0502020204030204" pitchFamily="34" charset="0"/>
                          <a:ea typeface="+mn-ea"/>
                          <a:cs typeface="+mn-cs"/>
                        </a:rPr>
                        <a:t>FAIR HOUSING ACT</a:t>
                      </a:r>
                      <a:endParaRPr lang="en-US" sz="1800" dirty="0">
                        <a:latin typeface="Calibri" panose="020F0502020204030204" pitchFamily="34" charset="0"/>
                      </a:endParaRPr>
                    </a:p>
                  </a:txBody>
                  <a:tcPr anchor="ctr"/>
                </a:tc>
                <a:tc>
                  <a:txBody>
                    <a:bodyPr/>
                    <a:lstStyle/>
                    <a:p>
                      <a:pPr algn="ctr"/>
                      <a:r>
                        <a:rPr lang="en-US" sz="1800" b="1" kern="1200" dirty="0">
                          <a:solidFill>
                            <a:schemeClr val="lt1"/>
                          </a:solidFill>
                          <a:effectLst/>
                          <a:latin typeface="Calibri" panose="020F0502020204030204" pitchFamily="34" charset="0"/>
                          <a:ea typeface="+mn-ea"/>
                          <a:cs typeface="+mn-cs"/>
                        </a:rPr>
                        <a:t>COLORADO ASSISTANCE ANIMAL LAW </a:t>
                      </a:r>
                      <a:endParaRPr lang="en-US" sz="1800" dirty="0">
                        <a:latin typeface="Calibri" panose="020F0502020204030204" pitchFamily="34" charset="0"/>
                      </a:endParaRPr>
                    </a:p>
                  </a:txBody>
                  <a:tcPr anchor="ctr"/>
                </a:tc>
                <a:tc>
                  <a:txBody>
                    <a:bodyPr/>
                    <a:lstStyle/>
                    <a:p>
                      <a:pPr algn="ctr"/>
                      <a:r>
                        <a:rPr lang="en-US" sz="1800" dirty="0">
                          <a:latin typeface="Calibri" panose="020F0502020204030204" pitchFamily="34" charset="0"/>
                        </a:rPr>
                        <a:t>AIR CARRIER ACCESS ACT</a:t>
                      </a:r>
                    </a:p>
                  </a:txBody>
                  <a:tcPr anchor="ctr"/>
                </a:tc>
                <a:extLst>
                  <a:ext uri="{0D108BD9-81ED-4DB2-BD59-A6C34878D82A}">
                    <a16:rowId xmlns:a16="http://schemas.microsoft.com/office/drawing/2014/main" val="10000"/>
                  </a:ext>
                </a:extLst>
              </a:tr>
              <a:tr h="1429962">
                <a:tc>
                  <a:txBody>
                    <a:bodyPr/>
                    <a:lstStyle/>
                    <a:p>
                      <a:pPr algn="ctr"/>
                      <a:r>
                        <a:rPr lang="en-US" sz="2400" dirty="0">
                          <a:latin typeface="Gill Sans MT" panose="020B0502020104020203" pitchFamily="34" charset="0"/>
                        </a:rPr>
                        <a:t>No</a:t>
                      </a:r>
                    </a:p>
                  </a:txBody>
                  <a:tcPr anchor="ctr"/>
                </a:tc>
                <a:tc>
                  <a:txBody>
                    <a:bodyPr/>
                    <a:lstStyle/>
                    <a:p>
                      <a:pPr algn="ctr"/>
                      <a:r>
                        <a:rPr lang="en-US" sz="2400" dirty="0">
                          <a:latin typeface="Gill Sans MT" panose="020B0502020104020203" pitchFamily="34" charset="0"/>
                        </a:rPr>
                        <a:t>No</a:t>
                      </a:r>
                    </a:p>
                  </a:txBody>
                  <a:tcPr anchor="ctr"/>
                </a:tc>
                <a:tc>
                  <a:txBody>
                    <a:bodyPr/>
                    <a:lstStyle/>
                    <a:p>
                      <a:pPr algn="ctr"/>
                      <a:r>
                        <a:rPr lang="en-US" sz="2400" dirty="0">
                          <a:latin typeface="Gill Sans MT" panose="020B0502020104020203" pitchFamily="34" charset="0"/>
                        </a:rPr>
                        <a:t>Not</a:t>
                      </a:r>
                      <a:r>
                        <a:rPr lang="en-US" sz="2400" baseline="0" dirty="0">
                          <a:latin typeface="Gill Sans MT" panose="020B0502020104020203" pitchFamily="34" charset="0"/>
                        </a:rPr>
                        <a:t> mentioned in Colorado statute</a:t>
                      </a:r>
                      <a:endParaRPr lang="en-US" sz="2400" dirty="0">
                        <a:latin typeface="Gill Sans MT" panose="020B0502020104020203" pitchFamily="34" charset="0"/>
                      </a:endParaRPr>
                    </a:p>
                  </a:txBody>
                  <a:tcPr anchor="ctr"/>
                </a:tc>
                <a:tc>
                  <a:txBody>
                    <a:bodyPr/>
                    <a:lstStyle/>
                    <a:p>
                      <a:pPr algn="ctr"/>
                      <a:r>
                        <a:rPr lang="en-US" sz="2400" dirty="0">
                          <a:latin typeface="Gill Sans MT" panose="020B0502020104020203" pitchFamily="34" charset="0"/>
                        </a:rPr>
                        <a:t>No</a:t>
                      </a:r>
                    </a:p>
                  </a:txBody>
                  <a:tcPr anchor="ctr"/>
                </a:tc>
                <a:extLst>
                  <a:ext uri="{0D108BD9-81ED-4DB2-BD59-A6C34878D82A}">
                    <a16:rowId xmlns:a16="http://schemas.microsoft.com/office/drawing/2014/main" val="1548335620"/>
                  </a:ext>
                </a:extLst>
              </a:tr>
            </a:tbl>
          </a:graphicData>
        </a:graphic>
      </p:graphicFrame>
      <p:sp>
        <p:nvSpPr>
          <p:cNvPr id="3" name="Title 2"/>
          <p:cNvSpPr>
            <a:spLocks noGrp="1"/>
          </p:cNvSpPr>
          <p:nvPr>
            <p:ph type="title"/>
          </p:nvPr>
        </p:nvSpPr>
        <p:spPr>
          <a:xfrm>
            <a:off x="3480526" y="721860"/>
            <a:ext cx="8064136" cy="584716"/>
          </a:xfrm>
        </p:spPr>
        <p:txBody>
          <a:bodyPr>
            <a:normAutofit fontScale="90000"/>
          </a:bodyPr>
          <a:lstStyle/>
          <a:p>
            <a:r>
              <a:rPr lang="en-US" dirty="0"/>
              <a:t>Can I ask?</a:t>
            </a:r>
          </a:p>
        </p:txBody>
      </p:sp>
      <p:sp>
        <p:nvSpPr>
          <p:cNvPr id="2" name="Rectangle 1"/>
          <p:cNvSpPr/>
          <p:nvPr/>
        </p:nvSpPr>
        <p:spPr>
          <a:xfrm>
            <a:off x="470986" y="2956951"/>
            <a:ext cx="11456126" cy="584775"/>
          </a:xfrm>
          <a:prstGeom prst="rect">
            <a:avLst/>
          </a:prstGeom>
        </p:spPr>
        <p:txBody>
          <a:bodyPr wrap="square">
            <a:spAutoFit/>
          </a:bodyPr>
          <a:lstStyle/>
          <a:p>
            <a:r>
              <a:rPr lang="en-US" sz="3200" dirty="0">
                <a:latin typeface="Calibri" panose="020F0502020204030204" pitchFamily="34" charset="0"/>
                <a:ea typeface="Calibri" panose="020F0502020204030204" pitchFamily="34" charset="0"/>
                <a:cs typeface="Times New Roman" panose="02020603050405020304" pitchFamily="18" charset="0"/>
              </a:rPr>
              <a:t>Can I ask about the nature or extent of the person’s disability</a:t>
            </a:r>
            <a:r>
              <a:rPr lang="en-US" sz="3200" dirty="0">
                <a:latin typeface="Gill Sans MT" panose="020B0502020104020203" pitchFamily="34" charset="0"/>
                <a:ea typeface="Calibri" panose="020F0502020204030204" pitchFamily="34" charset="0"/>
                <a:cs typeface="Times New Roman" panose="02020603050405020304" pitchFamily="18" charset="0"/>
              </a:rPr>
              <a:t>?</a:t>
            </a:r>
            <a:endParaRPr lang="en-US" sz="3200" dirty="0"/>
          </a:p>
        </p:txBody>
      </p:sp>
    </p:spTree>
    <p:extLst>
      <p:ext uri="{BB962C8B-B14F-4D97-AF65-F5344CB8AC3E}">
        <p14:creationId xmlns:p14="http://schemas.microsoft.com/office/powerpoint/2010/main" val="1049413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25979" y="3047295"/>
            <a:ext cx="10639697" cy="4712041"/>
          </a:xfrm>
        </p:spPr>
        <p:txBody>
          <a:bodyPr/>
          <a:lstStyle/>
          <a:p>
            <a:r>
              <a:rPr lang="en-US" dirty="0"/>
              <a:t>Assistance Dogs include Guide Dogs and Service Animals</a:t>
            </a:r>
          </a:p>
          <a:p>
            <a:r>
              <a:rPr lang="en-US" dirty="0"/>
              <a:t>Psychiatric Service Animal</a:t>
            </a:r>
          </a:p>
          <a:p>
            <a:r>
              <a:rPr lang="en-US" dirty="0"/>
              <a:t>Emotional Support Animal (ESA) </a:t>
            </a:r>
            <a:br>
              <a:rPr lang="en-US" dirty="0"/>
            </a:br>
            <a:r>
              <a:rPr lang="en-US" dirty="0"/>
              <a:t>or comfort animal</a:t>
            </a:r>
          </a:p>
          <a:p>
            <a:r>
              <a:rPr lang="en-US" dirty="0"/>
              <a:t>Therapy Animal</a:t>
            </a:r>
          </a:p>
          <a:p>
            <a:r>
              <a:rPr lang="en-US" dirty="0"/>
              <a:t>Pet</a:t>
            </a:r>
          </a:p>
        </p:txBody>
      </p:sp>
      <p:sp>
        <p:nvSpPr>
          <p:cNvPr id="3" name="Title 2"/>
          <p:cNvSpPr>
            <a:spLocks noGrp="1"/>
          </p:cNvSpPr>
          <p:nvPr>
            <p:ph type="title"/>
          </p:nvPr>
        </p:nvSpPr>
        <p:spPr/>
        <p:txBody>
          <a:bodyPr/>
          <a:lstStyle/>
          <a:p>
            <a:r>
              <a:rPr lang="en-US" dirty="0"/>
              <a:t>Animals and Disability</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5050" y="2887981"/>
            <a:ext cx="6286498" cy="4190998"/>
          </a:xfrm>
          <a:prstGeom prst="rect">
            <a:avLst/>
          </a:prstGeom>
        </p:spPr>
      </p:pic>
    </p:spTree>
    <p:extLst>
      <p:ext uri="{BB962C8B-B14F-4D97-AF65-F5344CB8AC3E}">
        <p14:creationId xmlns:p14="http://schemas.microsoft.com/office/powerpoint/2010/main" val="2140252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22055486"/>
              </p:ext>
            </p:extLst>
          </p:nvPr>
        </p:nvGraphicFramePr>
        <p:xfrm>
          <a:off x="1087116" y="2913018"/>
          <a:ext cx="10747832" cy="3361484"/>
        </p:xfrm>
        <a:graphic>
          <a:graphicData uri="http://schemas.openxmlformats.org/drawingml/2006/table">
            <a:tbl>
              <a:tblPr firstRow="1" bandRow="1">
                <a:tableStyleId>{5C22544A-7EE6-4342-B048-85BDC9FD1C3A}</a:tableStyleId>
              </a:tblPr>
              <a:tblGrid>
                <a:gridCol w="2686958">
                  <a:extLst>
                    <a:ext uri="{9D8B030D-6E8A-4147-A177-3AD203B41FA5}">
                      <a16:colId xmlns:a16="http://schemas.microsoft.com/office/drawing/2014/main" val="20000"/>
                    </a:ext>
                  </a:extLst>
                </a:gridCol>
                <a:gridCol w="2686958">
                  <a:extLst>
                    <a:ext uri="{9D8B030D-6E8A-4147-A177-3AD203B41FA5}">
                      <a16:colId xmlns:a16="http://schemas.microsoft.com/office/drawing/2014/main" val="20001"/>
                    </a:ext>
                  </a:extLst>
                </a:gridCol>
                <a:gridCol w="2686958">
                  <a:extLst>
                    <a:ext uri="{9D8B030D-6E8A-4147-A177-3AD203B41FA5}">
                      <a16:colId xmlns:a16="http://schemas.microsoft.com/office/drawing/2014/main" val="20002"/>
                    </a:ext>
                  </a:extLst>
                </a:gridCol>
                <a:gridCol w="2686958">
                  <a:extLst>
                    <a:ext uri="{9D8B030D-6E8A-4147-A177-3AD203B41FA5}">
                      <a16:colId xmlns:a16="http://schemas.microsoft.com/office/drawing/2014/main" val="1555042256"/>
                    </a:ext>
                  </a:extLst>
                </a:gridCol>
              </a:tblGrid>
              <a:tr h="674063">
                <a:tc>
                  <a:txBody>
                    <a:bodyPr/>
                    <a:lstStyle/>
                    <a:p>
                      <a:pPr algn="ctr"/>
                      <a:r>
                        <a:rPr lang="en-US" sz="1800" b="1" kern="1200" dirty="0">
                          <a:solidFill>
                            <a:schemeClr val="lt1"/>
                          </a:solidFill>
                          <a:effectLst/>
                          <a:latin typeface="Calibri" panose="020F0502020204030204" pitchFamily="34" charset="0"/>
                          <a:ea typeface="+mn-ea"/>
                          <a:cs typeface="+mn-cs"/>
                        </a:rPr>
                        <a:t>AMERICANS WITH DISABILITIES ACT</a:t>
                      </a:r>
                      <a:endParaRPr lang="en-US" sz="1800" dirty="0">
                        <a:latin typeface="Calibri" panose="020F0502020204030204" pitchFamily="34" charset="0"/>
                      </a:endParaRPr>
                    </a:p>
                  </a:txBody>
                  <a:tcPr anchor="ctr"/>
                </a:tc>
                <a:tc>
                  <a:txBody>
                    <a:bodyPr/>
                    <a:lstStyle/>
                    <a:p>
                      <a:pPr algn="ctr"/>
                      <a:r>
                        <a:rPr lang="en-US" sz="1800" b="1" kern="1200" dirty="0">
                          <a:solidFill>
                            <a:schemeClr val="lt1"/>
                          </a:solidFill>
                          <a:effectLst/>
                          <a:latin typeface="Calibri" panose="020F0502020204030204" pitchFamily="34" charset="0"/>
                          <a:ea typeface="+mn-ea"/>
                          <a:cs typeface="+mn-cs"/>
                        </a:rPr>
                        <a:t>FAIR HOUSING ACT</a:t>
                      </a:r>
                      <a:endParaRPr lang="en-US" sz="1800" dirty="0">
                        <a:latin typeface="Calibri" panose="020F0502020204030204" pitchFamily="34" charset="0"/>
                      </a:endParaRPr>
                    </a:p>
                  </a:txBody>
                  <a:tcPr anchor="ctr"/>
                </a:tc>
                <a:tc>
                  <a:txBody>
                    <a:bodyPr/>
                    <a:lstStyle/>
                    <a:p>
                      <a:pPr algn="ctr"/>
                      <a:r>
                        <a:rPr lang="en-US" sz="1800" b="1" kern="1200" dirty="0">
                          <a:solidFill>
                            <a:schemeClr val="lt1"/>
                          </a:solidFill>
                          <a:effectLst/>
                          <a:latin typeface="Calibri" panose="020F0502020204030204" pitchFamily="34" charset="0"/>
                          <a:ea typeface="+mn-ea"/>
                          <a:cs typeface="+mn-cs"/>
                        </a:rPr>
                        <a:t>COLORADO ASSISTANCE ANIMAL LAW </a:t>
                      </a:r>
                      <a:endParaRPr lang="en-US" sz="1800" dirty="0">
                        <a:latin typeface="Calibri" panose="020F0502020204030204" pitchFamily="34" charset="0"/>
                      </a:endParaRPr>
                    </a:p>
                  </a:txBody>
                  <a:tcPr anchor="ctr"/>
                </a:tc>
                <a:tc>
                  <a:txBody>
                    <a:bodyPr/>
                    <a:lstStyle/>
                    <a:p>
                      <a:pPr algn="ctr"/>
                      <a:r>
                        <a:rPr lang="en-US" sz="1800" dirty="0">
                          <a:latin typeface="Calibri" panose="020F0502020204030204" pitchFamily="34" charset="0"/>
                        </a:rPr>
                        <a:t>AIR CARRIER ACCESS ACT</a:t>
                      </a:r>
                    </a:p>
                  </a:txBody>
                  <a:tcPr anchor="ctr"/>
                </a:tc>
                <a:extLst>
                  <a:ext uri="{0D108BD9-81ED-4DB2-BD59-A6C34878D82A}">
                    <a16:rowId xmlns:a16="http://schemas.microsoft.com/office/drawing/2014/main" val="10000"/>
                  </a:ext>
                </a:extLst>
              </a:tr>
              <a:tr h="2687421">
                <a:tc>
                  <a:txBody>
                    <a:bodyPr/>
                    <a:lstStyle/>
                    <a:p>
                      <a:pPr marL="0" marR="0" algn="ctr">
                        <a:lnSpc>
                          <a:spcPct val="107000"/>
                        </a:lnSpc>
                        <a:spcBef>
                          <a:spcPts val="0"/>
                        </a:spcBef>
                        <a:spcAft>
                          <a:spcPts val="0"/>
                        </a:spcAft>
                      </a:pPr>
                      <a:r>
                        <a:rPr lang="en-US" sz="20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For </a:t>
                      </a:r>
                      <a:r>
                        <a:rPr lang="en-US" sz="2000"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workplace accommodation</a:t>
                      </a:r>
                      <a:r>
                        <a:rPr lang="en-US" sz="20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if need in workplace unclear; how animal will help individual perform job </a:t>
                      </a:r>
                    </a:p>
                  </a:txBody>
                  <a:tcPr marL="68580" marR="68580" marT="0" marB="0" anchor="ctr"/>
                </a:tc>
                <a:tc>
                  <a:txBody>
                    <a:bodyPr/>
                    <a:lstStyle/>
                    <a:p>
                      <a:pPr marL="0" marR="0" algn="ctr">
                        <a:lnSpc>
                          <a:spcPct val="107000"/>
                        </a:lnSpc>
                        <a:spcBef>
                          <a:spcPts val="0"/>
                        </a:spcBef>
                        <a:spcAft>
                          <a:spcPts val="0"/>
                        </a:spcAft>
                      </a:pPr>
                      <a:r>
                        <a:rPr lang="en-US" sz="20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Written (physician, psychiatrist, social worker, mental health professional): need for/how animal will assist person with specific disability </a:t>
                      </a:r>
                    </a:p>
                  </a:txBody>
                  <a:tcPr marL="68580" marR="68580" marT="0" marB="0" anchor="ctr"/>
                </a:tc>
                <a:tc>
                  <a:txBody>
                    <a:bodyPr/>
                    <a:lstStyle/>
                    <a:p>
                      <a:pPr marL="0" marR="0" algn="ctr">
                        <a:lnSpc>
                          <a:spcPct val="107000"/>
                        </a:lnSpc>
                        <a:spcBef>
                          <a:spcPts val="0"/>
                        </a:spcBef>
                        <a:spcAft>
                          <a:spcPts val="0"/>
                        </a:spcAft>
                      </a:pPr>
                      <a:r>
                        <a:rPr lang="en-US" sz="20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Not mentioned in Colorado Revised Statutes 2014</a:t>
                      </a:r>
                    </a:p>
                  </a:txBody>
                  <a:tcPr marL="68580" marR="68580" marT="0" marB="0" anchor="ctr"/>
                </a:tc>
                <a:tc>
                  <a:txBody>
                    <a:bodyPr/>
                    <a:lstStyle/>
                    <a:p>
                      <a:pPr marL="0" marR="0" algn="ctr">
                        <a:lnSpc>
                          <a:spcPct val="107000"/>
                        </a:lnSpc>
                        <a:spcBef>
                          <a:spcPts val="0"/>
                        </a:spcBef>
                        <a:spcAft>
                          <a:spcPts val="0"/>
                        </a:spcAft>
                      </a:pPr>
                      <a:r>
                        <a:rPr lang="en-US" sz="20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Yes.  For service animals, there are 3 questions.</a:t>
                      </a:r>
                      <a:r>
                        <a:rPr lang="en-US" sz="2000"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For emotional support animals, each airline has different questions that are allowed by ACAA</a:t>
                      </a:r>
                      <a:endParaRPr lang="en-US" sz="20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
        <p:nvSpPr>
          <p:cNvPr id="5" name="Title 2"/>
          <p:cNvSpPr txBox="1">
            <a:spLocks/>
          </p:cNvSpPr>
          <p:nvPr/>
        </p:nvSpPr>
        <p:spPr>
          <a:xfrm>
            <a:off x="3632926" y="874260"/>
            <a:ext cx="8064136" cy="58471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800" kern="1200">
                <a:solidFill>
                  <a:schemeClr val="tx1"/>
                </a:solidFill>
                <a:latin typeface="Gill Sans MT" panose="020B0502020104020203" pitchFamily="34" charset="0"/>
                <a:ea typeface="+mj-ea"/>
                <a:cs typeface="+mj-cs"/>
              </a:defRPr>
            </a:lvl1pPr>
          </a:lstStyle>
          <a:p>
            <a:r>
              <a:rPr lang="en-US" dirty="0"/>
              <a:t>Can I ask for Documentation?</a:t>
            </a:r>
          </a:p>
        </p:txBody>
      </p:sp>
    </p:spTree>
    <p:extLst>
      <p:ext uri="{BB962C8B-B14F-4D97-AF65-F5344CB8AC3E}">
        <p14:creationId xmlns:p14="http://schemas.microsoft.com/office/powerpoint/2010/main" val="3771410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18797733"/>
              </p:ext>
            </p:extLst>
          </p:nvPr>
        </p:nvGraphicFramePr>
        <p:xfrm>
          <a:off x="838472" y="2046242"/>
          <a:ext cx="10639424" cy="4657086"/>
        </p:xfrm>
        <a:graphic>
          <a:graphicData uri="http://schemas.openxmlformats.org/drawingml/2006/table">
            <a:tbl>
              <a:tblPr firstRow="1" bandRow="1">
                <a:tableStyleId>{5C22544A-7EE6-4342-B048-85BDC9FD1C3A}</a:tableStyleId>
              </a:tblPr>
              <a:tblGrid>
                <a:gridCol w="2659856">
                  <a:extLst>
                    <a:ext uri="{9D8B030D-6E8A-4147-A177-3AD203B41FA5}">
                      <a16:colId xmlns:a16="http://schemas.microsoft.com/office/drawing/2014/main" val="20000"/>
                    </a:ext>
                  </a:extLst>
                </a:gridCol>
                <a:gridCol w="2659856">
                  <a:extLst>
                    <a:ext uri="{9D8B030D-6E8A-4147-A177-3AD203B41FA5}">
                      <a16:colId xmlns:a16="http://schemas.microsoft.com/office/drawing/2014/main" val="20001"/>
                    </a:ext>
                  </a:extLst>
                </a:gridCol>
                <a:gridCol w="2659856">
                  <a:extLst>
                    <a:ext uri="{9D8B030D-6E8A-4147-A177-3AD203B41FA5}">
                      <a16:colId xmlns:a16="http://schemas.microsoft.com/office/drawing/2014/main" val="20002"/>
                    </a:ext>
                  </a:extLst>
                </a:gridCol>
                <a:gridCol w="2659856">
                  <a:extLst>
                    <a:ext uri="{9D8B030D-6E8A-4147-A177-3AD203B41FA5}">
                      <a16:colId xmlns:a16="http://schemas.microsoft.com/office/drawing/2014/main" val="124925454"/>
                    </a:ext>
                  </a:extLst>
                </a:gridCol>
              </a:tblGrid>
              <a:tr h="585746">
                <a:tc>
                  <a:txBody>
                    <a:bodyPr/>
                    <a:lstStyle/>
                    <a:p>
                      <a:pPr algn="ctr"/>
                      <a:r>
                        <a:rPr lang="en-US" sz="1800" b="1" kern="1200" dirty="0">
                          <a:solidFill>
                            <a:schemeClr val="lt1"/>
                          </a:solidFill>
                          <a:effectLst/>
                          <a:latin typeface="Calibri" panose="020F0502020204030204" pitchFamily="34" charset="0"/>
                          <a:ea typeface="+mn-ea"/>
                          <a:cs typeface="+mn-cs"/>
                        </a:rPr>
                        <a:t>AMERICANS WITH DISABILITIES ACT</a:t>
                      </a:r>
                      <a:endParaRPr lang="en-US" sz="1800" dirty="0">
                        <a:latin typeface="Calibri" panose="020F0502020204030204" pitchFamily="34" charset="0"/>
                      </a:endParaRPr>
                    </a:p>
                  </a:txBody>
                  <a:tcPr anchor="ctr"/>
                </a:tc>
                <a:tc>
                  <a:txBody>
                    <a:bodyPr/>
                    <a:lstStyle/>
                    <a:p>
                      <a:pPr algn="ctr"/>
                      <a:r>
                        <a:rPr lang="en-US" sz="1800" b="1" kern="1200" dirty="0">
                          <a:solidFill>
                            <a:schemeClr val="lt1"/>
                          </a:solidFill>
                          <a:effectLst/>
                          <a:latin typeface="Calibri" panose="020F0502020204030204" pitchFamily="34" charset="0"/>
                          <a:ea typeface="+mn-ea"/>
                          <a:cs typeface="+mn-cs"/>
                        </a:rPr>
                        <a:t>FAIR HOUSING ACT</a:t>
                      </a:r>
                      <a:endParaRPr lang="en-US" sz="1800" dirty="0">
                        <a:latin typeface="Calibri" panose="020F0502020204030204" pitchFamily="34" charset="0"/>
                      </a:endParaRPr>
                    </a:p>
                  </a:txBody>
                  <a:tcPr anchor="ctr"/>
                </a:tc>
                <a:tc>
                  <a:txBody>
                    <a:bodyPr/>
                    <a:lstStyle/>
                    <a:p>
                      <a:pPr algn="ctr"/>
                      <a:r>
                        <a:rPr lang="en-US" sz="1800" b="1" kern="1200" dirty="0">
                          <a:solidFill>
                            <a:schemeClr val="lt1"/>
                          </a:solidFill>
                          <a:effectLst/>
                          <a:latin typeface="Calibri" panose="020F0502020204030204" pitchFamily="34" charset="0"/>
                          <a:ea typeface="+mn-ea"/>
                          <a:cs typeface="+mn-cs"/>
                        </a:rPr>
                        <a:t>COLORADO ASSISTANCE ANIMAL LAW </a:t>
                      </a:r>
                      <a:endParaRPr lang="en-US" sz="1800" dirty="0">
                        <a:latin typeface="Calibri" panose="020F0502020204030204" pitchFamily="34" charset="0"/>
                      </a:endParaRPr>
                    </a:p>
                  </a:txBody>
                  <a:tcPr anchor="ctr"/>
                </a:tc>
                <a:tc>
                  <a:txBody>
                    <a:bodyPr/>
                    <a:lstStyle/>
                    <a:p>
                      <a:pPr algn="ctr"/>
                      <a:r>
                        <a:rPr lang="en-US" sz="1800" dirty="0">
                          <a:latin typeface="Calibri" panose="020F0502020204030204" pitchFamily="34" charset="0"/>
                        </a:rPr>
                        <a:t>AIR</a:t>
                      </a:r>
                      <a:r>
                        <a:rPr lang="en-US" sz="1800" baseline="0" dirty="0">
                          <a:latin typeface="Calibri" panose="020F0502020204030204" pitchFamily="34" charset="0"/>
                        </a:rPr>
                        <a:t> CARRIER ACCESS ACT</a:t>
                      </a:r>
                      <a:endParaRPr lang="en-US" sz="1800" dirty="0">
                        <a:latin typeface="Calibri" panose="020F0502020204030204" pitchFamily="34" charset="0"/>
                      </a:endParaRPr>
                    </a:p>
                  </a:txBody>
                  <a:tcPr anchor="ctr"/>
                </a:tc>
                <a:extLst>
                  <a:ext uri="{0D108BD9-81ED-4DB2-BD59-A6C34878D82A}">
                    <a16:rowId xmlns:a16="http://schemas.microsoft.com/office/drawing/2014/main" val="10000"/>
                  </a:ext>
                </a:extLst>
              </a:tr>
              <a:tr h="4017006">
                <a:tc>
                  <a:txBody>
                    <a:bodyPr/>
                    <a:lstStyle/>
                    <a:p>
                      <a:pPr marL="0" marR="0" fontAlgn="base">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rPr>
                        <a:t>Only if not obvious:</a:t>
                      </a:r>
                    </a:p>
                    <a:p>
                      <a:pPr marL="0" marR="0" fontAlgn="base">
                        <a:spcBef>
                          <a:spcPts val="0"/>
                        </a:spcBef>
                        <a:spcAft>
                          <a:spcPts val="0"/>
                        </a:spcAft>
                      </a:pPr>
                      <a:endParaRPr lang="en-US" sz="2000" dirty="0">
                        <a:solidFill>
                          <a:schemeClr val="tx1"/>
                        </a:solidFill>
                        <a:effectLst/>
                        <a:latin typeface="Calibri" panose="020F0502020204030204" pitchFamily="34" charset="0"/>
                        <a:ea typeface="Times New Roman" panose="02020603050405020304" pitchFamily="18" charset="0"/>
                      </a:endParaRPr>
                    </a:p>
                    <a:p>
                      <a:pPr marL="457200" marR="0" indent="-457200" fontAlgn="base">
                        <a:spcBef>
                          <a:spcPts val="0"/>
                        </a:spcBef>
                        <a:spcAft>
                          <a:spcPts val="0"/>
                        </a:spcAft>
                        <a:buAutoNum type="arabicPeriod"/>
                      </a:pPr>
                      <a:r>
                        <a:rPr lang="en-US" sz="2000" dirty="0">
                          <a:solidFill>
                            <a:schemeClr val="tx1"/>
                          </a:solidFill>
                          <a:effectLst/>
                          <a:latin typeface="Calibri" panose="020F0502020204030204" pitchFamily="34" charset="0"/>
                          <a:ea typeface="Times New Roman" panose="02020603050405020304" pitchFamily="18" charset="0"/>
                        </a:rPr>
                        <a:t>Animal required because of a disability?</a:t>
                      </a:r>
                    </a:p>
                    <a:p>
                      <a:pPr marL="457200" marR="0" indent="-457200" fontAlgn="base">
                        <a:spcBef>
                          <a:spcPts val="0"/>
                        </a:spcBef>
                        <a:spcAft>
                          <a:spcPts val="0"/>
                        </a:spcAft>
                        <a:buAutoNum type="arabicPeriod"/>
                      </a:pPr>
                      <a:r>
                        <a:rPr lang="en-US" sz="2000" dirty="0">
                          <a:solidFill>
                            <a:schemeClr val="tx1"/>
                          </a:solidFill>
                          <a:effectLst/>
                          <a:latin typeface="Calibri" panose="020F0502020204030204" pitchFamily="34" charset="0"/>
                          <a:ea typeface="Times New Roman" panose="02020603050405020304" pitchFamily="18" charset="0"/>
                        </a:rPr>
                        <a:t>What work or task has animal been trained to perform?</a:t>
                      </a:r>
                    </a:p>
                  </a:txBody>
                  <a:tcPr marL="68580" marR="68580" marT="0" marB="0" anchor="ctr"/>
                </a:tc>
                <a:tc>
                  <a:txBody>
                    <a:bodyPr/>
                    <a:lstStyle/>
                    <a:p>
                      <a:pPr marL="0" marR="0">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 reasonable accommodation mitigates symptoms of the disability</a:t>
                      </a:r>
                    </a:p>
                  </a:txBody>
                  <a:tcPr marL="68580" marR="68580" marT="0" marB="0" anchor="ctr"/>
                </a:tc>
                <a:tc>
                  <a:txBody>
                    <a:bodyPr/>
                    <a:lstStyle/>
                    <a:p>
                      <a:pPr marL="0" marR="0">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 mentioned in Colorado Revised Statutes 2014</a:t>
                      </a:r>
                    </a:p>
                  </a:txBody>
                  <a:tcPr marL="68580" marR="68580" marT="0" marB="0" anchor="ctr"/>
                </a:tc>
                <a:tc>
                  <a:txBody>
                    <a:bodyPr/>
                    <a:lstStyle/>
                    <a:p>
                      <a:r>
                        <a:rPr lang="en-US" sz="2000" dirty="0">
                          <a:latin typeface="Calibri" panose="020F0502020204030204" pitchFamily="34" charset="0"/>
                        </a:rPr>
                        <a:t>1. What tasks or functions does your animal perform for you?</a:t>
                      </a:r>
                    </a:p>
                    <a:p>
                      <a:r>
                        <a:rPr lang="en-US" sz="2000" dirty="0">
                          <a:latin typeface="Calibri" panose="020F0502020204030204" pitchFamily="34" charset="0"/>
                        </a:rPr>
                        <a:t>2. What has your animal been trained to do for you?</a:t>
                      </a:r>
                    </a:p>
                    <a:p>
                      <a:r>
                        <a:rPr lang="en-US" sz="2000" dirty="0">
                          <a:latin typeface="Calibri" panose="020F0502020204030204" pitchFamily="34" charset="0"/>
                        </a:rPr>
                        <a:t>3. Would you describe how the animal performs this task for you?</a:t>
                      </a:r>
                    </a:p>
                    <a:p>
                      <a:pPr marL="0" marR="0">
                        <a:lnSpc>
                          <a:spcPct val="107000"/>
                        </a:lnSpc>
                        <a:spcBef>
                          <a:spcPts val="0"/>
                        </a:spcBef>
                        <a:spcAft>
                          <a:spcPts val="0"/>
                        </a:spcAft>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p:txBody>
          <a:bodyPr>
            <a:noAutofit/>
          </a:bodyPr>
          <a:lstStyle/>
          <a:p>
            <a:r>
              <a:rPr lang="en-US" dirty="0"/>
              <a:t>Permitted Legal Inquiries</a:t>
            </a:r>
          </a:p>
        </p:txBody>
      </p:sp>
    </p:spTree>
    <p:extLst>
      <p:ext uri="{BB962C8B-B14F-4D97-AF65-F5344CB8AC3E}">
        <p14:creationId xmlns:p14="http://schemas.microsoft.com/office/powerpoint/2010/main" val="31384382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42758" y="2111096"/>
            <a:ext cx="10639697" cy="4712041"/>
          </a:xfrm>
        </p:spPr>
        <p:txBody>
          <a:bodyPr>
            <a:normAutofit/>
          </a:bodyPr>
          <a:lstStyle/>
          <a:p>
            <a:pPr marL="228600" lvl="1" indent="0">
              <a:spcBef>
                <a:spcPts val="0"/>
              </a:spcBef>
              <a:buClr>
                <a:srgbClr val="002060"/>
              </a:buClr>
              <a:buNone/>
              <a:defRPr/>
            </a:pPr>
            <a:r>
              <a:rPr lang="en-US" sz="4000" dirty="0">
                <a:cs typeface="Arial" pitchFamily="34" charset="0"/>
              </a:rPr>
              <a:t>Cannot</a:t>
            </a:r>
            <a:r>
              <a:rPr lang="en-US" sz="4000" dirty="0">
                <a:solidFill>
                  <a:srgbClr val="FF0000"/>
                </a:solidFill>
                <a:cs typeface="Arial" pitchFamily="34" charset="0"/>
              </a:rPr>
              <a:t> </a:t>
            </a:r>
            <a:r>
              <a:rPr lang="en-US" sz="4000" dirty="0">
                <a:cs typeface="Arial" pitchFamily="34" charset="0"/>
              </a:rPr>
              <a:t>require:</a:t>
            </a:r>
          </a:p>
          <a:p>
            <a:pPr marL="914400" lvl="1" indent="-685800">
              <a:spcBef>
                <a:spcPts val="0"/>
              </a:spcBef>
              <a:buClr>
                <a:srgbClr val="002060"/>
              </a:buClr>
              <a:defRPr/>
            </a:pPr>
            <a:endParaRPr lang="en-US" sz="4000" dirty="0">
              <a:cs typeface="Arial" pitchFamily="34" charset="0"/>
            </a:endParaRPr>
          </a:p>
          <a:p>
            <a:pPr marL="914400" lvl="1" indent="-685800">
              <a:spcBef>
                <a:spcPts val="0"/>
              </a:spcBef>
              <a:buClr>
                <a:srgbClr val="002060"/>
              </a:buClr>
              <a:defRPr/>
            </a:pPr>
            <a:r>
              <a:rPr lang="en-US" sz="4000" dirty="0">
                <a:cs typeface="Arial" pitchFamily="34" charset="0"/>
              </a:rPr>
              <a:t>Certification papers</a:t>
            </a:r>
          </a:p>
          <a:p>
            <a:pPr marL="457200" lvl="1">
              <a:spcBef>
                <a:spcPts val="0"/>
              </a:spcBef>
              <a:buClr>
                <a:srgbClr val="002060"/>
              </a:buClr>
              <a:defRPr/>
            </a:pPr>
            <a:r>
              <a:rPr lang="en-US" sz="4000" dirty="0">
                <a:cs typeface="Arial" pitchFamily="34" charset="0"/>
              </a:rPr>
              <a:t>   Identification card</a:t>
            </a:r>
          </a:p>
          <a:p>
            <a:pPr marL="457200" lvl="1">
              <a:spcBef>
                <a:spcPts val="0"/>
              </a:spcBef>
              <a:buClr>
                <a:srgbClr val="002060"/>
              </a:buClr>
              <a:defRPr/>
            </a:pPr>
            <a:r>
              <a:rPr lang="en-US" sz="4000" dirty="0">
                <a:cs typeface="Arial" pitchFamily="34" charset="0"/>
              </a:rPr>
              <a:t>    Vest</a:t>
            </a:r>
          </a:p>
          <a:p>
            <a:pPr marL="457200" lvl="1">
              <a:spcBef>
                <a:spcPts val="0"/>
              </a:spcBef>
              <a:buClr>
                <a:srgbClr val="002060"/>
              </a:buClr>
              <a:defRPr/>
            </a:pPr>
            <a:endParaRPr lang="en-US" sz="5200" dirty="0">
              <a:cs typeface="Arial" pitchFamily="34" charset="0"/>
            </a:endParaRPr>
          </a:p>
          <a:p>
            <a:pPr marL="171450" lvl="1" indent="0">
              <a:spcBef>
                <a:spcPts val="0"/>
              </a:spcBef>
              <a:buClr>
                <a:srgbClr val="002060"/>
              </a:buClr>
              <a:buNone/>
              <a:defRPr/>
            </a:pPr>
            <a:r>
              <a:rPr lang="en-US" sz="4000" i="1" dirty="0">
                <a:cs typeface="Arial" pitchFamily="34" charset="0"/>
              </a:rPr>
              <a:t>Requiring proof of</a:t>
            </a:r>
          </a:p>
          <a:p>
            <a:pPr marL="171450" lvl="1" indent="0">
              <a:spcBef>
                <a:spcPts val="0"/>
              </a:spcBef>
              <a:buClr>
                <a:srgbClr val="002060"/>
              </a:buClr>
              <a:buNone/>
              <a:defRPr/>
            </a:pPr>
            <a:r>
              <a:rPr lang="en-US" sz="4000" i="1" dirty="0">
                <a:cs typeface="Arial" pitchFamily="34" charset="0"/>
              </a:rPr>
              <a:t>license/vaccinations permitted</a:t>
            </a:r>
          </a:p>
          <a:p>
            <a:endParaRPr lang="en-US" dirty="0"/>
          </a:p>
        </p:txBody>
      </p:sp>
      <p:sp>
        <p:nvSpPr>
          <p:cNvPr id="3" name="Title 2"/>
          <p:cNvSpPr>
            <a:spLocks noGrp="1"/>
          </p:cNvSpPr>
          <p:nvPr>
            <p:ph type="title"/>
          </p:nvPr>
        </p:nvSpPr>
        <p:spPr/>
        <p:txBody>
          <a:bodyPr>
            <a:noAutofit/>
          </a:bodyPr>
          <a:lstStyle/>
          <a:p>
            <a:r>
              <a:rPr lang="en-US" dirty="0"/>
              <a:t>Prohibited</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350" y="3356966"/>
            <a:ext cx="4703716" cy="3066372"/>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218033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12131951"/>
              </p:ext>
            </p:extLst>
          </p:nvPr>
        </p:nvGraphicFramePr>
        <p:xfrm>
          <a:off x="0" y="3891005"/>
          <a:ext cx="12192000" cy="181158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875047864"/>
                    </a:ext>
                  </a:extLst>
                </a:gridCol>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833180">
                <a:tc>
                  <a:txBody>
                    <a:bodyPr/>
                    <a:lstStyle/>
                    <a:p>
                      <a:pPr algn="ctr"/>
                      <a:r>
                        <a:rPr lang="en-US" sz="2000" b="1" kern="1200" dirty="0">
                          <a:solidFill>
                            <a:schemeClr val="lt1"/>
                          </a:solidFill>
                          <a:effectLst/>
                          <a:latin typeface="Calibri" panose="020F0502020204030204" pitchFamily="34" charset="0"/>
                          <a:ea typeface="+mn-ea"/>
                          <a:cs typeface="+mn-cs"/>
                        </a:rPr>
                        <a:t>AMERICANS WITH DISABILITIES ACT</a:t>
                      </a:r>
                      <a:endParaRPr lang="en-US" sz="2000" dirty="0">
                        <a:latin typeface="Calibri" panose="020F0502020204030204" pitchFamily="34" charset="0"/>
                      </a:endParaRPr>
                    </a:p>
                  </a:txBody>
                  <a:tcPr anchor="ctr"/>
                </a:tc>
                <a:tc>
                  <a:txBody>
                    <a:bodyPr/>
                    <a:lstStyle/>
                    <a:p>
                      <a:pPr algn="ctr"/>
                      <a:r>
                        <a:rPr lang="en-US" sz="2000" b="1" kern="1200" dirty="0">
                          <a:solidFill>
                            <a:schemeClr val="lt1"/>
                          </a:solidFill>
                          <a:effectLst/>
                          <a:latin typeface="Calibri" panose="020F0502020204030204" pitchFamily="34" charset="0"/>
                          <a:ea typeface="+mn-ea"/>
                          <a:cs typeface="+mn-cs"/>
                        </a:rPr>
                        <a:t>FAIR HOUSING ACT</a:t>
                      </a:r>
                      <a:endParaRPr lang="en-US" sz="2000" dirty="0">
                        <a:latin typeface="Calibri" panose="020F0502020204030204" pitchFamily="34" charset="0"/>
                      </a:endParaRPr>
                    </a:p>
                  </a:txBody>
                  <a:tcPr anchor="ctr"/>
                </a:tc>
                <a:tc>
                  <a:txBody>
                    <a:bodyPr/>
                    <a:lstStyle/>
                    <a:p>
                      <a:pPr algn="ctr"/>
                      <a:r>
                        <a:rPr lang="en-US" sz="2000" b="1" kern="1200" dirty="0">
                          <a:solidFill>
                            <a:schemeClr val="lt1"/>
                          </a:solidFill>
                          <a:effectLst/>
                          <a:latin typeface="Calibri" panose="020F0502020204030204" pitchFamily="34" charset="0"/>
                          <a:ea typeface="+mn-ea"/>
                          <a:cs typeface="+mn-cs"/>
                        </a:rPr>
                        <a:t>COLORADO ASSISTANCE ANIMAL LAW </a:t>
                      </a:r>
                      <a:endParaRPr lang="en-US" sz="2000" dirty="0">
                        <a:latin typeface="Calibri" panose="020F0502020204030204" pitchFamily="34" charset="0"/>
                      </a:endParaRPr>
                    </a:p>
                  </a:txBody>
                  <a:tcPr anchor="ctr"/>
                </a:tc>
                <a:tc>
                  <a:txBody>
                    <a:bodyPr/>
                    <a:lstStyle/>
                    <a:p>
                      <a:pPr algn="ctr"/>
                      <a:r>
                        <a:rPr lang="en-US" sz="2000" b="1" kern="1200" dirty="0">
                          <a:solidFill>
                            <a:schemeClr val="lt1"/>
                          </a:solidFill>
                          <a:effectLst/>
                          <a:latin typeface="Calibri" panose="020F0502020204030204" pitchFamily="34" charset="0"/>
                          <a:ea typeface="+mn-ea"/>
                          <a:cs typeface="+mn-cs"/>
                        </a:rPr>
                        <a:t>AIR</a:t>
                      </a:r>
                      <a:r>
                        <a:rPr lang="en-US" sz="2000" b="1" kern="1200" baseline="0" dirty="0">
                          <a:solidFill>
                            <a:schemeClr val="lt1"/>
                          </a:solidFill>
                          <a:effectLst/>
                          <a:latin typeface="Calibri" panose="020F0502020204030204" pitchFamily="34" charset="0"/>
                          <a:ea typeface="+mn-ea"/>
                          <a:cs typeface="+mn-cs"/>
                        </a:rPr>
                        <a:t> CARRIER ACCESS ACT</a:t>
                      </a:r>
                      <a:endParaRPr lang="en-US" sz="2000" dirty="0">
                        <a:latin typeface="Calibri" panose="020F0502020204030204" pitchFamily="34" charset="0"/>
                      </a:endParaRPr>
                    </a:p>
                  </a:txBody>
                  <a:tcPr anchor="ctr"/>
                </a:tc>
                <a:extLst>
                  <a:ext uri="{0D108BD9-81ED-4DB2-BD59-A6C34878D82A}">
                    <a16:rowId xmlns:a16="http://schemas.microsoft.com/office/drawing/2014/main" val="10000"/>
                  </a:ext>
                </a:extLst>
              </a:tr>
              <a:tr h="971587">
                <a:tc>
                  <a:txBody>
                    <a:bodyPr/>
                    <a:lstStyle/>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 even if pet deposits permitted; fees permitted only after damage</a:t>
                      </a:r>
                    </a:p>
                  </a:txBody>
                  <a:tcPr marL="68580" marR="68580" marT="0" marB="0" anchor="ctr"/>
                </a:tc>
                <a:tc>
                  <a:txBody>
                    <a:bodyPr/>
                    <a:lstStyle/>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 even if pet fees permitted; only after damage</a:t>
                      </a:r>
                    </a:p>
                  </a:txBody>
                  <a:tcPr marL="68580" marR="68580" marT="0" marB="0" anchor="ctr"/>
                </a:tc>
                <a:tc>
                  <a:txBody>
                    <a:bodyPr/>
                    <a:lstStyle/>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Only after damage;  </a:t>
                      </a:r>
                      <a:r>
                        <a:rPr lang="en-US" sz="20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Service</a:t>
                      </a:r>
                      <a:r>
                        <a:rPr lang="en-US" sz="2000" b="1" i="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animals are </a:t>
                      </a:r>
                      <a:r>
                        <a:rPr lang="en-US" sz="20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exempt from licensing fees</a:t>
                      </a:r>
                    </a:p>
                  </a:txBody>
                  <a:tcPr marL="68580" marR="68580" marT="0" marB="0" anchor="ctr"/>
                </a:tc>
                <a:tc>
                  <a:txBody>
                    <a:bodyPr/>
                    <a:lstStyle/>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Only after damage</a:t>
                      </a:r>
                    </a:p>
                  </a:txBody>
                  <a:tcPr marL="68580" marR="68580" marT="0" marB="0" anchor="ct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a:xfrm>
            <a:off x="3251200" y="498340"/>
            <a:ext cx="8064136" cy="584716"/>
          </a:xfrm>
        </p:spPr>
        <p:txBody>
          <a:bodyPr>
            <a:noAutofit/>
          </a:bodyPr>
          <a:lstStyle/>
          <a:p>
            <a:r>
              <a:rPr lang="en-US" sz="4800" dirty="0"/>
              <a:t>Other Questions that are often asked</a:t>
            </a:r>
          </a:p>
        </p:txBody>
      </p:sp>
      <p:sp>
        <p:nvSpPr>
          <p:cNvPr id="2" name="Rectangle 1"/>
          <p:cNvSpPr/>
          <p:nvPr/>
        </p:nvSpPr>
        <p:spPr>
          <a:xfrm>
            <a:off x="500224" y="2934207"/>
            <a:ext cx="11165429" cy="658835"/>
          </a:xfrm>
          <a:prstGeom prst="rect">
            <a:avLst/>
          </a:prstGeom>
        </p:spPr>
        <p:txBody>
          <a:bodyPr wrap="none">
            <a:spAutoFit/>
          </a:bodyPr>
          <a:lstStyle/>
          <a:p>
            <a:pPr algn="ctr">
              <a:lnSpc>
                <a:spcPct val="107000"/>
              </a:lnSpc>
            </a:pPr>
            <a:r>
              <a:rPr lang="en-US" sz="3600" dirty="0">
                <a:latin typeface="Calibri" panose="020F0502020204030204" pitchFamily="34" charset="0"/>
                <a:ea typeface="Calibri" panose="020F0502020204030204" pitchFamily="34" charset="0"/>
                <a:cs typeface="Times New Roman" panose="02020603050405020304" pitchFamily="18" charset="0"/>
              </a:rPr>
              <a:t>Can there be deposits or fees required of a service animal?</a:t>
            </a:r>
          </a:p>
        </p:txBody>
      </p:sp>
    </p:spTree>
    <p:extLst>
      <p:ext uri="{BB962C8B-B14F-4D97-AF65-F5344CB8AC3E}">
        <p14:creationId xmlns:p14="http://schemas.microsoft.com/office/powerpoint/2010/main" val="1762285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62209554"/>
              </p:ext>
            </p:extLst>
          </p:nvPr>
        </p:nvGraphicFramePr>
        <p:xfrm>
          <a:off x="146594" y="3956318"/>
          <a:ext cx="12192000" cy="17065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875047864"/>
                    </a:ext>
                  </a:extLst>
                </a:gridCol>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833180">
                <a:tc>
                  <a:txBody>
                    <a:bodyPr/>
                    <a:lstStyle/>
                    <a:p>
                      <a:pPr algn="ctr"/>
                      <a:r>
                        <a:rPr lang="en-US" sz="2000" b="1" kern="1200" dirty="0">
                          <a:solidFill>
                            <a:schemeClr val="lt1"/>
                          </a:solidFill>
                          <a:effectLst/>
                          <a:latin typeface="Calibri" panose="020F0502020204030204" pitchFamily="34" charset="0"/>
                          <a:ea typeface="+mn-ea"/>
                          <a:cs typeface="+mn-cs"/>
                        </a:rPr>
                        <a:t>AMERICANS WITH DISABILITIES ACT</a:t>
                      </a:r>
                      <a:endParaRPr lang="en-US" sz="2000" dirty="0">
                        <a:latin typeface="Calibri" panose="020F0502020204030204" pitchFamily="34" charset="0"/>
                      </a:endParaRPr>
                    </a:p>
                  </a:txBody>
                  <a:tcPr anchor="ctr"/>
                </a:tc>
                <a:tc>
                  <a:txBody>
                    <a:bodyPr/>
                    <a:lstStyle/>
                    <a:p>
                      <a:pPr algn="ctr"/>
                      <a:r>
                        <a:rPr lang="en-US" sz="2000" b="1" kern="1200" dirty="0">
                          <a:solidFill>
                            <a:schemeClr val="lt1"/>
                          </a:solidFill>
                          <a:effectLst/>
                          <a:latin typeface="Calibri" panose="020F0502020204030204" pitchFamily="34" charset="0"/>
                          <a:ea typeface="+mn-ea"/>
                          <a:cs typeface="+mn-cs"/>
                        </a:rPr>
                        <a:t>FAIR HOUSING ACT</a:t>
                      </a:r>
                      <a:endParaRPr lang="en-US" sz="2000" dirty="0">
                        <a:latin typeface="Calibri" panose="020F0502020204030204" pitchFamily="34" charset="0"/>
                      </a:endParaRPr>
                    </a:p>
                  </a:txBody>
                  <a:tcPr anchor="ctr"/>
                </a:tc>
                <a:tc>
                  <a:txBody>
                    <a:bodyPr/>
                    <a:lstStyle/>
                    <a:p>
                      <a:pPr algn="ctr"/>
                      <a:r>
                        <a:rPr lang="en-US" sz="2000" b="1" kern="1200" dirty="0">
                          <a:solidFill>
                            <a:schemeClr val="lt1"/>
                          </a:solidFill>
                          <a:effectLst/>
                          <a:latin typeface="Calibri" panose="020F0502020204030204" pitchFamily="34" charset="0"/>
                          <a:ea typeface="+mn-ea"/>
                          <a:cs typeface="+mn-cs"/>
                        </a:rPr>
                        <a:t>COLORADO ASSISTANCE ANIMAL LAW </a:t>
                      </a:r>
                      <a:endParaRPr lang="en-US" sz="2000" dirty="0">
                        <a:latin typeface="Calibri" panose="020F0502020204030204" pitchFamily="34" charset="0"/>
                      </a:endParaRPr>
                    </a:p>
                  </a:txBody>
                  <a:tcPr anchor="ctr"/>
                </a:tc>
                <a:tc>
                  <a:txBody>
                    <a:bodyPr/>
                    <a:lstStyle/>
                    <a:p>
                      <a:pPr algn="ctr"/>
                      <a:r>
                        <a:rPr lang="en-US" sz="2000" b="1" kern="1200" dirty="0">
                          <a:solidFill>
                            <a:schemeClr val="lt1"/>
                          </a:solidFill>
                          <a:effectLst/>
                          <a:latin typeface="Calibri" panose="020F0502020204030204" pitchFamily="34" charset="0"/>
                          <a:ea typeface="+mn-ea"/>
                          <a:cs typeface="+mn-cs"/>
                        </a:rPr>
                        <a:t>AIR CARRIER ACCESS ACT</a:t>
                      </a:r>
                      <a:endParaRPr lang="en-US" sz="2000" dirty="0">
                        <a:latin typeface="Calibri" panose="020F0502020204030204" pitchFamily="34" charset="0"/>
                      </a:endParaRPr>
                    </a:p>
                  </a:txBody>
                  <a:tcPr anchor="ctr"/>
                </a:tc>
                <a:extLst>
                  <a:ext uri="{0D108BD9-81ED-4DB2-BD59-A6C34878D82A}">
                    <a16:rowId xmlns:a16="http://schemas.microsoft.com/office/drawing/2014/main" val="10000"/>
                  </a:ext>
                </a:extLst>
              </a:tr>
              <a:tr h="873360">
                <a:tc>
                  <a:txBody>
                    <a:bodyPr/>
                    <a:lstStyle/>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nchor="ctr"/>
                </a:tc>
                <a:tc>
                  <a:txBody>
                    <a:bodyPr/>
                    <a:lstStyle/>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nchor="ctr"/>
                </a:tc>
                <a:tc>
                  <a:txBody>
                    <a:bodyPr/>
                    <a:lstStyle/>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nchor="ctr"/>
                </a:tc>
                <a:tc>
                  <a:txBody>
                    <a:bodyPr/>
                    <a:lstStyle/>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nchor="ctr"/>
                </a:tc>
                <a:extLst>
                  <a:ext uri="{0D108BD9-81ED-4DB2-BD59-A6C34878D82A}">
                    <a16:rowId xmlns:a16="http://schemas.microsoft.com/office/drawing/2014/main" val="10002"/>
                  </a:ext>
                </a:extLst>
              </a:tr>
            </a:tbl>
          </a:graphicData>
        </a:graphic>
      </p:graphicFrame>
      <p:sp>
        <p:nvSpPr>
          <p:cNvPr id="3" name="Title 2"/>
          <p:cNvSpPr>
            <a:spLocks noGrp="1"/>
          </p:cNvSpPr>
          <p:nvPr>
            <p:ph type="title"/>
          </p:nvPr>
        </p:nvSpPr>
        <p:spPr>
          <a:xfrm>
            <a:off x="3251200" y="498340"/>
            <a:ext cx="8064136" cy="584716"/>
          </a:xfrm>
        </p:spPr>
        <p:txBody>
          <a:bodyPr>
            <a:noAutofit/>
          </a:bodyPr>
          <a:lstStyle/>
          <a:p>
            <a:r>
              <a:rPr lang="en-US" sz="4800" dirty="0"/>
              <a:t>Other Questions that are often asked</a:t>
            </a:r>
          </a:p>
        </p:txBody>
      </p:sp>
      <p:sp>
        <p:nvSpPr>
          <p:cNvPr id="5" name="Rectangle 4"/>
          <p:cNvSpPr/>
          <p:nvPr/>
        </p:nvSpPr>
        <p:spPr>
          <a:xfrm>
            <a:off x="146594" y="3064835"/>
            <a:ext cx="10753585" cy="721736"/>
          </a:xfrm>
          <a:prstGeom prst="rect">
            <a:avLst/>
          </a:prstGeom>
        </p:spPr>
        <p:txBody>
          <a:bodyPr wrap="none">
            <a:spAutoFit/>
          </a:bodyPr>
          <a:lstStyle/>
          <a:p>
            <a:pPr algn="ctr">
              <a:lnSpc>
                <a:spcPct val="107000"/>
              </a:lnSpc>
            </a:pPr>
            <a:r>
              <a:rPr lang="en-US" sz="4000" dirty="0">
                <a:latin typeface="Calibri" panose="020F0502020204030204" pitchFamily="34" charset="0"/>
                <a:ea typeface="Calibri" panose="020F0502020204030204" pitchFamily="34" charset="0"/>
                <a:cs typeface="Times New Roman" panose="02020603050405020304" pitchFamily="18" charset="0"/>
              </a:rPr>
              <a:t>Can an animal be denied based on allergy or fears?</a:t>
            </a:r>
          </a:p>
        </p:txBody>
      </p:sp>
    </p:spTree>
    <p:extLst>
      <p:ext uri="{BB962C8B-B14F-4D97-AF65-F5344CB8AC3E}">
        <p14:creationId xmlns:p14="http://schemas.microsoft.com/office/powerpoint/2010/main" val="6476238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44384937"/>
              </p:ext>
            </p:extLst>
          </p:nvPr>
        </p:nvGraphicFramePr>
        <p:xfrm>
          <a:off x="172720" y="3695062"/>
          <a:ext cx="12192000" cy="28710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875047864"/>
                    </a:ext>
                  </a:extLst>
                </a:gridCol>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833180">
                <a:tc>
                  <a:txBody>
                    <a:bodyPr/>
                    <a:lstStyle/>
                    <a:p>
                      <a:pPr algn="ctr"/>
                      <a:r>
                        <a:rPr lang="en-US" sz="2000" b="1" kern="1200" dirty="0">
                          <a:solidFill>
                            <a:schemeClr val="lt1"/>
                          </a:solidFill>
                          <a:effectLst/>
                          <a:latin typeface="Calibri" panose="020F0502020204030204" pitchFamily="34" charset="0"/>
                          <a:ea typeface="+mn-ea"/>
                          <a:cs typeface="+mn-cs"/>
                        </a:rPr>
                        <a:t>AMERICANS WITH DISABILITIES ACT</a:t>
                      </a:r>
                      <a:endParaRPr lang="en-US" sz="2000" dirty="0">
                        <a:latin typeface="Calibri" panose="020F0502020204030204" pitchFamily="34" charset="0"/>
                      </a:endParaRPr>
                    </a:p>
                  </a:txBody>
                  <a:tcPr anchor="ctr"/>
                </a:tc>
                <a:tc>
                  <a:txBody>
                    <a:bodyPr/>
                    <a:lstStyle/>
                    <a:p>
                      <a:pPr algn="ctr"/>
                      <a:r>
                        <a:rPr lang="en-US" sz="2000" b="1" kern="1200" dirty="0">
                          <a:solidFill>
                            <a:schemeClr val="lt1"/>
                          </a:solidFill>
                          <a:effectLst/>
                          <a:latin typeface="Calibri" panose="020F0502020204030204" pitchFamily="34" charset="0"/>
                          <a:ea typeface="+mn-ea"/>
                          <a:cs typeface="+mn-cs"/>
                        </a:rPr>
                        <a:t>FAIR HOUSING ACT</a:t>
                      </a:r>
                      <a:endParaRPr lang="en-US" sz="2000" dirty="0">
                        <a:latin typeface="Calibri" panose="020F0502020204030204" pitchFamily="34" charset="0"/>
                      </a:endParaRPr>
                    </a:p>
                  </a:txBody>
                  <a:tcPr anchor="ctr"/>
                </a:tc>
                <a:tc>
                  <a:txBody>
                    <a:bodyPr/>
                    <a:lstStyle/>
                    <a:p>
                      <a:pPr algn="ctr"/>
                      <a:r>
                        <a:rPr lang="en-US" sz="2000" b="1" kern="1200" dirty="0">
                          <a:solidFill>
                            <a:schemeClr val="lt1"/>
                          </a:solidFill>
                          <a:effectLst/>
                          <a:latin typeface="Calibri" panose="020F0502020204030204" pitchFamily="34" charset="0"/>
                          <a:ea typeface="+mn-ea"/>
                          <a:cs typeface="+mn-cs"/>
                        </a:rPr>
                        <a:t>COLORADO ASSISTANCE ANIMAL LAW </a:t>
                      </a:r>
                      <a:endParaRPr lang="en-US" sz="2000" dirty="0">
                        <a:latin typeface="Calibri" panose="020F0502020204030204" pitchFamily="34" charset="0"/>
                      </a:endParaRPr>
                    </a:p>
                  </a:txBody>
                  <a:tcPr anchor="ctr"/>
                </a:tc>
                <a:tc>
                  <a:txBody>
                    <a:bodyPr/>
                    <a:lstStyle/>
                    <a:p>
                      <a:pPr algn="ctr"/>
                      <a:r>
                        <a:rPr lang="en-US" sz="2000" b="1" kern="1200" dirty="0">
                          <a:solidFill>
                            <a:schemeClr val="lt1"/>
                          </a:solidFill>
                          <a:effectLst/>
                          <a:latin typeface="Calibri" panose="020F0502020204030204" pitchFamily="34" charset="0"/>
                          <a:ea typeface="+mn-ea"/>
                          <a:cs typeface="+mn-cs"/>
                        </a:rPr>
                        <a:t>AIR CARRIER ACCESS ACT</a:t>
                      </a:r>
                      <a:endParaRPr lang="en-US" sz="2000" dirty="0">
                        <a:latin typeface="Calibri" panose="020F0502020204030204" pitchFamily="34" charset="0"/>
                      </a:endParaRPr>
                    </a:p>
                  </a:txBody>
                  <a:tcPr anchor="ctr"/>
                </a:tc>
                <a:extLst>
                  <a:ext uri="{0D108BD9-81ED-4DB2-BD59-A6C34878D82A}">
                    <a16:rowId xmlns:a16="http://schemas.microsoft.com/office/drawing/2014/main" val="10000"/>
                  </a:ext>
                </a:extLst>
              </a:tr>
              <a:tr h="2037840">
                <a:tc>
                  <a:txBody>
                    <a:bodyPr/>
                    <a:lstStyle/>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nchor="ctr"/>
                </a:tc>
                <a:tc>
                  <a:txBody>
                    <a:bodyPr/>
                    <a:lstStyle/>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Only when landlord’s insurance carrier refuses, or substantially increases cost of coverage, and no comparable insurance available</a:t>
                      </a:r>
                    </a:p>
                  </a:txBody>
                  <a:tcPr marL="68580" marR="68580" marT="0" marB="0" anchor="ctr"/>
                </a:tc>
                <a:tc>
                  <a:txBody>
                    <a:bodyPr/>
                    <a:lstStyle/>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 mentioned in Colorado Revised Statutes 2014</a:t>
                      </a:r>
                    </a:p>
                  </a:txBody>
                  <a:tcPr marL="68580" marR="68580" marT="0" marB="0" anchor="ctr"/>
                </a:tc>
                <a:tc>
                  <a:txBody>
                    <a:bodyPr/>
                    <a:lstStyle/>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a:t>
                      </a:r>
                      <a:r>
                        <a:rPr lang="en-US" sz="2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mentioned</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a:xfrm>
            <a:off x="3251200" y="498340"/>
            <a:ext cx="8064136" cy="584716"/>
          </a:xfrm>
        </p:spPr>
        <p:txBody>
          <a:bodyPr>
            <a:noAutofit/>
          </a:bodyPr>
          <a:lstStyle/>
          <a:p>
            <a:r>
              <a:rPr lang="en-US" sz="4800" dirty="0"/>
              <a:t>Other Questions that are often asked</a:t>
            </a:r>
          </a:p>
        </p:txBody>
      </p:sp>
      <p:sp>
        <p:nvSpPr>
          <p:cNvPr id="2" name="Rectangle 1"/>
          <p:cNvSpPr/>
          <p:nvPr/>
        </p:nvSpPr>
        <p:spPr>
          <a:xfrm>
            <a:off x="172720" y="2855829"/>
            <a:ext cx="8896667" cy="721736"/>
          </a:xfrm>
          <a:prstGeom prst="rect">
            <a:avLst/>
          </a:prstGeom>
        </p:spPr>
        <p:txBody>
          <a:bodyPr wrap="none">
            <a:spAutoFit/>
          </a:bodyPr>
          <a:lstStyle/>
          <a:p>
            <a:pPr algn="ctr">
              <a:lnSpc>
                <a:spcPct val="107000"/>
              </a:lnSpc>
            </a:pPr>
            <a:r>
              <a:rPr lang="en-US" sz="4000" dirty="0">
                <a:latin typeface="Calibri" panose="020F0502020204030204" pitchFamily="34" charset="0"/>
                <a:ea typeface="Calibri" panose="020F0502020204030204" pitchFamily="34" charset="0"/>
                <a:cs typeface="Times New Roman" panose="02020603050405020304" pitchFamily="18" charset="0"/>
              </a:rPr>
              <a:t>Can an animal be denied based on breed?</a:t>
            </a:r>
          </a:p>
        </p:txBody>
      </p:sp>
    </p:spTree>
    <p:extLst>
      <p:ext uri="{BB962C8B-B14F-4D97-AF65-F5344CB8AC3E}">
        <p14:creationId xmlns:p14="http://schemas.microsoft.com/office/powerpoint/2010/main" val="21038094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708316943"/>
              </p:ext>
            </p:extLst>
          </p:nvPr>
        </p:nvGraphicFramePr>
        <p:xfrm>
          <a:off x="838471" y="2268855"/>
          <a:ext cx="10900139" cy="4384040"/>
        </p:xfrm>
        <a:graphic>
          <a:graphicData uri="http://schemas.openxmlformats.org/drawingml/2006/table">
            <a:tbl>
              <a:tblPr firstRow="1" bandRow="1">
                <a:tableStyleId>{5C22544A-7EE6-4342-B048-85BDC9FD1C3A}</a:tableStyleId>
              </a:tblPr>
              <a:tblGrid>
                <a:gridCol w="10900139">
                  <a:extLst>
                    <a:ext uri="{9D8B030D-6E8A-4147-A177-3AD203B41FA5}">
                      <a16:colId xmlns:a16="http://schemas.microsoft.com/office/drawing/2014/main" val="20000"/>
                    </a:ext>
                  </a:extLst>
                </a:gridCol>
              </a:tblGrid>
              <a:tr h="370840">
                <a:tc>
                  <a:txBody>
                    <a:bodyPr/>
                    <a:lstStyle/>
                    <a:p>
                      <a:pPr algn="ctr"/>
                      <a:r>
                        <a:rPr lang="en-US" sz="3600" b="0" kern="1200" dirty="0">
                          <a:solidFill>
                            <a:schemeClr val="lt1"/>
                          </a:solidFill>
                          <a:effectLst/>
                          <a:latin typeface="Gill Sans MT" panose="020B0502020104020203" pitchFamily="34" charset="0"/>
                          <a:ea typeface="+mn-ea"/>
                          <a:cs typeface="+mn-cs"/>
                        </a:rPr>
                        <a:t>AMERICANS WITH DISABILITIES ACT</a:t>
                      </a:r>
                      <a:endParaRPr lang="en-US" sz="3600" b="0" dirty="0">
                        <a:latin typeface="Gill Sans MT" panose="020B0502020104020203" pitchFamily="34" charset="0"/>
                      </a:endParaRPr>
                    </a:p>
                  </a:txBody>
                  <a:tcPr/>
                </a:tc>
                <a:extLst>
                  <a:ext uri="{0D108BD9-81ED-4DB2-BD59-A6C34878D82A}">
                    <a16:rowId xmlns:a16="http://schemas.microsoft.com/office/drawing/2014/main" val="10000"/>
                  </a:ext>
                </a:extLst>
              </a:tr>
              <a:tr h="370840">
                <a:tc>
                  <a:txBody>
                    <a:bodyPr/>
                    <a:lstStyle/>
                    <a:p>
                      <a:pPr marL="285750" marR="0" indent="-285750">
                        <a:lnSpc>
                          <a:spcPct val="107000"/>
                        </a:lnSpc>
                        <a:spcBef>
                          <a:spcPts val="0"/>
                        </a:spcBef>
                        <a:spcAft>
                          <a:spcPts val="0"/>
                        </a:spcAft>
                        <a:buFont typeface="Arial" panose="020B0604020202020204" pitchFamily="34" charset="0"/>
                        <a:buChar char="•"/>
                      </a:pPr>
                      <a:r>
                        <a:rPr lang="en-US" sz="28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Person with disability does not control animal (growling, uncontrolled barking, jumping on people, running away from handler)</a:t>
                      </a:r>
                    </a:p>
                    <a:p>
                      <a:pPr marL="285750" marR="0" indent="-285750">
                        <a:lnSpc>
                          <a:spcPct val="107000"/>
                        </a:lnSpc>
                        <a:spcBef>
                          <a:spcPts val="0"/>
                        </a:spcBef>
                        <a:spcAft>
                          <a:spcPts val="0"/>
                        </a:spcAft>
                        <a:buFont typeface="Arial" panose="020B0604020202020204" pitchFamily="34" charset="0"/>
                        <a:buChar char="•"/>
                      </a:pPr>
                      <a:r>
                        <a:rPr lang="en-US" sz="28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Not housebroken</a:t>
                      </a:r>
                    </a:p>
                    <a:p>
                      <a:pPr marL="285750" marR="0" indent="-285750">
                        <a:lnSpc>
                          <a:spcPct val="107000"/>
                        </a:lnSpc>
                        <a:spcBef>
                          <a:spcPts val="0"/>
                        </a:spcBef>
                        <a:spcAft>
                          <a:spcPts val="0"/>
                        </a:spcAft>
                        <a:buFont typeface="Arial" panose="020B0604020202020204" pitchFamily="34" charset="0"/>
                        <a:buChar char="•"/>
                      </a:pPr>
                      <a:r>
                        <a:rPr lang="en-US" sz="28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Individualized assessment: </a:t>
                      </a:r>
                      <a:br>
                        <a:rPr lang="en-US" sz="28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br>
                      <a:r>
                        <a:rPr lang="en-US" sz="28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direct threat to health or safety of others</a:t>
                      </a:r>
                    </a:p>
                    <a:p>
                      <a:pPr marL="285750" marR="0" indent="-285750">
                        <a:lnSpc>
                          <a:spcPct val="107000"/>
                        </a:lnSpc>
                        <a:spcBef>
                          <a:spcPts val="0"/>
                        </a:spcBef>
                        <a:spcAft>
                          <a:spcPts val="0"/>
                        </a:spcAft>
                        <a:buFont typeface="Arial" panose="020B0604020202020204" pitchFamily="34" charset="0"/>
                        <a:buChar char="•"/>
                      </a:pPr>
                      <a:r>
                        <a:rPr lang="en-US" sz="28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Type, size, weight of horse</a:t>
                      </a:r>
                    </a:p>
                    <a:p>
                      <a:pPr marL="285750" marR="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28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Workplace: undue hardship or direct threat </a:t>
                      </a:r>
                    </a:p>
                    <a:p>
                      <a:pPr marL="285750" marR="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2800" b="0" dirty="0">
                          <a:solidFill>
                            <a:schemeClr val="tx1"/>
                          </a:solidFill>
                          <a:latin typeface="Gill Sans MT" panose="020B0502020104020203" pitchFamily="34" charset="0"/>
                          <a:cs typeface="Arial" panose="020B0604020202020204" pitchFamily="34" charset="0"/>
                        </a:rPr>
                        <a:t>Must offer opportunity to obtain goods/services without animal present</a:t>
                      </a:r>
                    </a:p>
                  </a:txBody>
                  <a:tcP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p:txBody>
          <a:bodyPr>
            <a:noAutofit/>
          </a:bodyPr>
          <a:lstStyle/>
          <a:p>
            <a:r>
              <a:rPr lang="en-US" dirty="0"/>
              <a:t>Valid Denial </a:t>
            </a:r>
          </a:p>
        </p:txBody>
      </p:sp>
    </p:spTree>
    <p:extLst>
      <p:ext uri="{BB962C8B-B14F-4D97-AF65-F5344CB8AC3E}">
        <p14:creationId xmlns:p14="http://schemas.microsoft.com/office/powerpoint/2010/main" val="8230491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63717961"/>
              </p:ext>
            </p:extLst>
          </p:nvPr>
        </p:nvGraphicFramePr>
        <p:xfrm>
          <a:off x="720904" y="3075123"/>
          <a:ext cx="11177726" cy="2740025"/>
        </p:xfrm>
        <a:graphic>
          <a:graphicData uri="http://schemas.openxmlformats.org/drawingml/2006/table">
            <a:tbl>
              <a:tblPr firstRow="1" bandRow="1">
                <a:tableStyleId>{5C22544A-7EE6-4342-B048-85BDC9FD1C3A}</a:tableStyleId>
              </a:tblPr>
              <a:tblGrid>
                <a:gridCol w="11177726">
                  <a:extLst>
                    <a:ext uri="{9D8B030D-6E8A-4147-A177-3AD203B41FA5}">
                      <a16:colId xmlns:a16="http://schemas.microsoft.com/office/drawing/2014/main" val="20000"/>
                    </a:ext>
                  </a:extLst>
                </a:gridCol>
              </a:tblGrid>
              <a:tr h="370840">
                <a:tc>
                  <a:txBody>
                    <a:bodyPr/>
                    <a:lstStyle/>
                    <a:p>
                      <a:pPr algn="ctr"/>
                      <a:r>
                        <a:rPr lang="en-US" sz="2400" b="1" kern="1200" dirty="0">
                          <a:solidFill>
                            <a:schemeClr val="lt1"/>
                          </a:solidFill>
                          <a:effectLst/>
                          <a:latin typeface="Gill Sans MT" panose="020B0502020104020203" pitchFamily="34" charset="0"/>
                          <a:ea typeface="+mn-ea"/>
                          <a:cs typeface="+mn-cs"/>
                        </a:rPr>
                        <a:t>FAIR HOUSING ACT</a:t>
                      </a:r>
                      <a:endParaRPr lang="en-US" sz="2400" dirty="0">
                        <a:latin typeface="Gill Sans MT" panose="020B0502020104020203" pitchFamily="34" charset="0"/>
                      </a:endParaRPr>
                    </a:p>
                  </a:txBody>
                  <a:tcPr anchor="ctr"/>
                </a:tc>
                <a:extLst>
                  <a:ext uri="{0D108BD9-81ED-4DB2-BD59-A6C34878D82A}">
                    <a16:rowId xmlns:a16="http://schemas.microsoft.com/office/drawing/2014/main" val="10000"/>
                  </a:ext>
                </a:extLst>
              </a:tr>
              <a:tr h="370840">
                <a:tc>
                  <a:txBody>
                    <a:bodyPr/>
                    <a:lstStyle/>
                    <a:p>
                      <a:pPr marL="342900" marR="0" indent="-342900">
                        <a:lnSpc>
                          <a:spcPct val="107000"/>
                        </a:lnSpc>
                        <a:spcBef>
                          <a:spcPts val="0"/>
                        </a:spcBef>
                        <a:spcAft>
                          <a:spcPts val="0"/>
                        </a:spcAft>
                        <a:buFont typeface="Arial" panose="020B0604020202020204" pitchFamily="34" charset="0"/>
                        <a:buChar char="•"/>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Individualized assessment: direct threat to health or safety of others or substantial physical damage to the property of others that cannot be reduced or eliminated by another reasonable accommodation</a:t>
                      </a:r>
                    </a:p>
                    <a:p>
                      <a:pPr marL="342900" marR="0" indent="-342900">
                        <a:lnSpc>
                          <a:spcPct val="107000"/>
                        </a:lnSpc>
                        <a:spcBef>
                          <a:spcPts val="0"/>
                        </a:spcBef>
                        <a:spcAft>
                          <a:spcPts val="0"/>
                        </a:spcAft>
                        <a:buFont typeface="Arial" panose="020B0604020202020204" pitchFamily="34" charset="0"/>
                        <a:buChar char="•"/>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Undue financial and administrative burden</a:t>
                      </a:r>
                    </a:p>
                    <a:p>
                      <a:pPr marL="342900" marR="0" indent="-342900">
                        <a:lnSpc>
                          <a:spcPct val="107000"/>
                        </a:lnSpc>
                        <a:spcBef>
                          <a:spcPts val="0"/>
                        </a:spcBef>
                        <a:spcAft>
                          <a:spcPts val="0"/>
                        </a:spcAft>
                        <a:buFont typeface="Arial" panose="020B0604020202020204" pitchFamily="34" charset="0"/>
                        <a:buChar char="•"/>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Would fundamentally alter the nature of the housing provider's services</a:t>
                      </a:r>
                    </a:p>
                  </a:txBody>
                  <a:tcPr marL="68580" marR="68580" marT="0" marB="0" anchor="ct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p:txBody>
          <a:bodyPr>
            <a:noAutofit/>
          </a:bodyPr>
          <a:lstStyle/>
          <a:p>
            <a:r>
              <a:rPr lang="en-US" dirty="0"/>
              <a:t>Valid Denial </a:t>
            </a:r>
          </a:p>
        </p:txBody>
      </p:sp>
    </p:spTree>
    <p:extLst>
      <p:ext uri="{BB962C8B-B14F-4D97-AF65-F5344CB8AC3E}">
        <p14:creationId xmlns:p14="http://schemas.microsoft.com/office/powerpoint/2010/main" val="42480105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00341967"/>
              </p:ext>
            </p:extLst>
          </p:nvPr>
        </p:nvGraphicFramePr>
        <p:xfrm>
          <a:off x="616402" y="3636826"/>
          <a:ext cx="10639426" cy="848551"/>
        </p:xfrm>
        <a:graphic>
          <a:graphicData uri="http://schemas.openxmlformats.org/drawingml/2006/table">
            <a:tbl>
              <a:tblPr firstRow="1" bandRow="1">
                <a:tableStyleId>{5C22544A-7EE6-4342-B048-85BDC9FD1C3A}</a:tableStyleId>
              </a:tblPr>
              <a:tblGrid>
                <a:gridCol w="10639426">
                  <a:extLst>
                    <a:ext uri="{9D8B030D-6E8A-4147-A177-3AD203B41FA5}">
                      <a16:colId xmlns:a16="http://schemas.microsoft.com/office/drawing/2014/main" val="20001"/>
                    </a:ext>
                  </a:extLst>
                </a:gridCol>
              </a:tblGrid>
              <a:tr h="370840">
                <a:tc>
                  <a:txBody>
                    <a:bodyPr/>
                    <a:lstStyle/>
                    <a:p>
                      <a:pPr algn="ctr"/>
                      <a:r>
                        <a:rPr lang="en-US" sz="2400" b="1" kern="1200" dirty="0">
                          <a:solidFill>
                            <a:schemeClr val="lt1"/>
                          </a:solidFill>
                          <a:effectLst/>
                          <a:latin typeface="Gill Sans MT" panose="020B0502020104020203" pitchFamily="34" charset="0"/>
                          <a:ea typeface="+mn-ea"/>
                          <a:cs typeface="+mn-cs"/>
                        </a:rPr>
                        <a:t>COLORADO ASSISTANCE ANIMAL LAW </a:t>
                      </a:r>
                      <a:endParaRPr lang="en-US" sz="2400" dirty="0">
                        <a:latin typeface="Gill Sans MT" panose="020B0502020104020203" pitchFamily="34" charset="0"/>
                      </a:endParaRPr>
                    </a:p>
                  </a:txBody>
                  <a:tcPr anchor="ctr"/>
                </a:tc>
                <a:extLst>
                  <a:ext uri="{0D108BD9-81ED-4DB2-BD59-A6C34878D82A}">
                    <a16:rowId xmlns:a16="http://schemas.microsoft.com/office/drawing/2014/main" val="10000"/>
                  </a:ext>
                </a:extLst>
              </a:tr>
              <a:tr h="370840">
                <a:tc>
                  <a:txBody>
                    <a:bodyPr/>
                    <a:lstStyle/>
                    <a:p>
                      <a:pPr marL="0" marR="0">
                        <a:lnSpc>
                          <a:spcPct val="107000"/>
                        </a:lnSpc>
                        <a:spcBef>
                          <a:spcPts val="0"/>
                        </a:spcBef>
                        <a:spcAft>
                          <a:spcPts val="0"/>
                        </a:spcAft>
                      </a:pPr>
                      <a:r>
                        <a:rPr lang="en-US" sz="2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Employment: undue hardship to employer (significant difficulty or expense)</a:t>
                      </a:r>
                    </a:p>
                  </a:txBody>
                  <a:tcPr marL="68580" marR="68580" marT="0" marB="0" anchor="ct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p:txBody>
          <a:bodyPr>
            <a:noAutofit/>
          </a:bodyPr>
          <a:lstStyle/>
          <a:p>
            <a:r>
              <a:rPr lang="en-US" dirty="0"/>
              <a:t>Valid Denial </a:t>
            </a:r>
          </a:p>
        </p:txBody>
      </p:sp>
    </p:spTree>
    <p:extLst>
      <p:ext uri="{BB962C8B-B14F-4D97-AF65-F5344CB8AC3E}">
        <p14:creationId xmlns:p14="http://schemas.microsoft.com/office/powerpoint/2010/main" val="29251484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59529907"/>
              </p:ext>
            </p:extLst>
          </p:nvPr>
        </p:nvGraphicFramePr>
        <p:xfrm>
          <a:off x="2126115" y="2774677"/>
          <a:ext cx="8964251" cy="3653155"/>
        </p:xfrm>
        <a:graphic>
          <a:graphicData uri="http://schemas.openxmlformats.org/drawingml/2006/table">
            <a:tbl>
              <a:tblPr firstRow="1" bandRow="1">
                <a:tableStyleId>{5C22544A-7EE6-4342-B048-85BDC9FD1C3A}</a:tableStyleId>
              </a:tblPr>
              <a:tblGrid>
                <a:gridCol w="8964251">
                  <a:extLst>
                    <a:ext uri="{9D8B030D-6E8A-4147-A177-3AD203B41FA5}">
                      <a16:colId xmlns:a16="http://schemas.microsoft.com/office/drawing/2014/main" val="20001"/>
                    </a:ext>
                  </a:extLst>
                </a:gridCol>
              </a:tblGrid>
              <a:tr h="370840">
                <a:tc>
                  <a:txBody>
                    <a:bodyPr/>
                    <a:lstStyle/>
                    <a:p>
                      <a:pPr algn="ctr"/>
                      <a:r>
                        <a:rPr lang="en-US" sz="2400" b="1" kern="1200" dirty="0">
                          <a:solidFill>
                            <a:schemeClr val="lt1"/>
                          </a:solidFill>
                          <a:effectLst/>
                          <a:latin typeface="Gill Sans MT" panose="020B0502020104020203" pitchFamily="34" charset="0"/>
                          <a:ea typeface="+mn-ea"/>
                          <a:cs typeface="+mn-cs"/>
                        </a:rPr>
                        <a:t>AIR CARRIER ACCESS ACT</a:t>
                      </a:r>
                      <a:endParaRPr lang="en-US" sz="2400" dirty="0">
                        <a:latin typeface="Gill Sans MT" panose="020B0502020104020203" pitchFamily="34" charset="0"/>
                      </a:endParaRPr>
                    </a:p>
                  </a:txBody>
                  <a:tcPr anchor="ctr"/>
                </a:tc>
                <a:extLst>
                  <a:ext uri="{0D108BD9-81ED-4DB2-BD59-A6C34878D82A}">
                    <a16:rowId xmlns:a16="http://schemas.microsoft.com/office/drawing/2014/main" val="10000"/>
                  </a:ext>
                </a:extLst>
              </a:tr>
              <a:tr h="370840">
                <a:tc>
                  <a:txBody>
                    <a:bodyPr/>
                    <a:lstStyle/>
                    <a:p>
                      <a:pPr marL="0" marR="0">
                        <a:lnSpc>
                          <a:spcPct val="107000"/>
                        </a:lnSpc>
                        <a:spcBef>
                          <a:spcPts val="0"/>
                        </a:spcBef>
                        <a:spcAft>
                          <a:spcPts val="0"/>
                        </a:spcAft>
                      </a:pPr>
                      <a:r>
                        <a:rPr lang="en-US" sz="2800" dirty="0"/>
                        <a:t>Animals such as miniature horses, pigs, and monkeys may be considered service animals. A carrier must decide on a case-by-case basis according to factors such as the animal’s size and weight; state and foreign country restrictions; whether or not the animal would pose a direct threat to the health or safety of others; or cause a fundamental alteration in the cabin service</a:t>
                      </a:r>
                      <a:endParaRPr lang="en-US" sz="28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p:txBody>
          <a:bodyPr>
            <a:noAutofit/>
          </a:bodyPr>
          <a:lstStyle/>
          <a:p>
            <a:r>
              <a:rPr lang="en-US" dirty="0"/>
              <a:t>Valid Denial </a:t>
            </a:r>
          </a:p>
        </p:txBody>
      </p:sp>
    </p:spTree>
    <p:extLst>
      <p:ext uri="{BB962C8B-B14F-4D97-AF65-F5344CB8AC3E}">
        <p14:creationId xmlns:p14="http://schemas.microsoft.com/office/powerpoint/2010/main" val="1234712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06582" y="2777873"/>
            <a:ext cx="8094619" cy="4712041"/>
          </a:xfrm>
        </p:spPr>
        <p:txBody>
          <a:bodyPr>
            <a:normAutofit/>
          </a:bodyPr>
          <a:lstStyle/>
          <a:p>
            <a:pPr marL="0" indent="0">
              <a:buNone/>
            </a:pPr>
            <a:r>
              <a:rPr lang="en-US" sz="4400" dirty="0">
                <a:latin typeface="Calibri" panose="020F0502020204030204" pitchFamily="34" charset="0"/>
              </a:rPr>
              <a:t>A dog or a miniature horse that has been individually or specially trained to do work or perform tasks for an individual with a disability to mitigate the disability</a:t>
            </a:r>
          </a:p>
        </p:txBody>
      </p:sp>
      <p:sp>
        <p:nvSpPr>
          <p:cNvPr id="3" name="Title 2"/>
          <p:cNvSpPr>
            <a:spLocks noGrp="1"/>
          </p:cNvSpPr>
          <p:nvPr>
            <p:ph type="title"/>
          </p:nvPr>
        </p:nvSpPr>
        <p:spPr/>
        <p:txBody>
          <a:bodyPr/>
          <a:lstStyle/>
          <a:p>
            <a:r>
              <a:rPr lang="en-US" dirty="0"/>
              <a:t>What is a Service Animal?</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2924994"/>
            <a:ext cx="4232360" cy="4351391"/>
          </a:xfrm>
          <a:prstGeom prst="rect">
            <a:avLst/>
          </a:prstGeom>
          <a:effectLst/>
        </p:spPr>
      </p:pic>
    </p:spTree>
    <p:extLst>
      <p:ext uri="{BB962C8B-B14F-4D97-AF65-F5344CB8AC3E}">
        <p14:creationId xmlns:p14="http://schemas.microsoft.com/office/powerpoint/2010/main" val="14281129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altLang="en-US" dirty="0">
                <a:cs typeface="Arial" charset="0"/>
              </a:rPr>
              <a:t>Service Animals in Schools</a:t>
            </a:r>
            <a:endParaRPr lang="en-US" dirty="0"/>
          </a:p>
        </p:txBody>
      </p:sp>
      <p:sp>
        <p:nvSpPr>
          <p:cNvPr id="4" name="Content Placeholder 3"/>
          <p:cNvSpPr>
            <a:spLocks noGrp="1"/>
          </p:cNvSpPr>
          <p:nvPr>
            <p:ph sz="half" idx="1"/>
          </p:nvPr>
        </p:nvSpPr>
        <p:spPr>
          <a:xfrm>
            <a:off x="947285" y="2627721"/>
            <a:ext cx="5132205" cy="3590200"/>
          </a:xfrm>
          <a:solidFill>
            <a:schemeClr val="bg1"/>
          </a:solidFill>
        </p:spPr>
        <p:txBody>
          <a:bodyPr>
            <a:noAutofit/>
          </a:bodyPr>
          <a:lstStyle/>
          <a:p>
            <a:pPr marL="0" indent="0">
              <a:buNone/>
              <a:defRPr/>
            </a:pPr>
            <a:r>
              <a:rPr lang="en-US" sz="2200" u="sng" dirty="0">
                <a:cs typeface="Arial" panose="020B0604020202020204" pitchFamily="34" charset="0"/>
              </a:rPr>
              <a:t>For Grades K-12</a:t>
            </a:r>
          </a:p>
          <a:p>
            <a:pPr marL="0" lvl="1" indent="0">
              <a:lnSpc>
                <a:spcPct val="100000"/>
              </a:lnSpc>
              <a:spcBef>
                <a:spcPts val="0"/>
              </a:spcBef>
              <a:buNone/>
              <a:defRPr/>
            </a:pPr>
            <a:endParaRPr lang="en-US" sz="2200" dirty="0">
              <a:cs typeface="Arial" panose="020B0604020202020204" pitchFamily="34" charset="0"/>
            </a:endParaRPr>
          </a:p>
          <a:p>
            <a:pPr marL="342900" lvl="1" indent="-342900">
              <a:lnSpc>
                <a:spcPct val="100000"/>
              </a:lnSpc>
              <a:spcBef>
                <a:spcPts val="0"/>
              </a:spcBef>
              <a:defRPr/>
            </a:pPr>
            <a:r>
              <a:rPr lang="en-US" sz="2200" dirty="0">
                <a:cs typeface="Arial" panose="020B0604020202020204" pitchFamily="34" charset="0"/>
              </a:rPr>
              <a:t>Decision is made by IEP Team (IDEA) or</a:t>
            </a:r>
          </a:p>
          <a:p>
            <a:pPr marL="342900" lvl="2" indent="-342900">
              <a:lnSpc>
                <a:spcPct val="100000"/>
              </a:lnSpc>
              <a:spcBef>
                <a:spcPts val="0"/>
              </a:spcBef>
              <a:defRPr/>
            </a:pPr>
            <a:r>
              <a:rPr lang="en-US" sz="2200" dirty="0">
                <a:cs typeface="Arial" panose="020B0604020202020204" pitchFamily="34" charset="0"/>
              </a:rPr>
              <a:t>Individual Accommodation Plan (Rehab Act Section 504) Committee </a:t>
            </a:r>
          </a:p>
          <a:p>
            <a:pPr marL="342900" lvl="2" indent="-342900">
              <a:lnSpc>
                <a:spcPct val="100000"/>
              </a:lnSpc>
              <a:spcBef>
                <a:spcPts val="0"/>
              </a:spcBef>
              <a:defRPr/>
            </a:pPr>
            <a:r>
              <a:rPr lang="en-US" sz="2200" dirty="0">
                <a:cs typeface="Arial" panose="020B0604020202020204" pitchFamily="34" charset="0"/>
              </a:rPr>
              <a:t>Usually comfort/emotional support animals </a:t>
            </a:r>
            <a:br>
              <a:rPr lang="en-US" sz="2200" dirty="0">
                <a:cs typeface="Arial" panose="020B0604020202020204" pitchFamily="34" charset="0"/>
              </a:rPr>
            </a:br>
            <a:endParaRPr lang="en-US" sz="2200" dirty="0">
              <a:cs typeface="Arial" panose="020B0604020202020204" pitchFamily="34" charset="0"/>
            </a:endParaRPr>
          </a:p>
          <a:p>
            <a:pPr marL="0" lvl="1" indent="0">
              <a:lnSpc>
                <a:spcPct val="100000"/>
              </a:lnSpc>
              <a:spcBef>
                <a:spcPts val="0"/>
              </a:spcBef>
              <a:buNone/>
              <a:defRPr/>
            </a:pPr>
            <a:r>
              <a:rPr lang="en-US" sz="2200" dirty="0">
                <a:cs typeface="Arial" panose="020B0604020202020204" pitchFamily="34" charset="0"/>
              </a:rPr>
              <a:t>Student Must:</a:t>
            </a:r>
          </a:p>
          <a:p>
            <a:pPr marL="285750" lvl="2" indent="-285750">
              <a:lnSpc>
                <a:spcPct val="100000"/>
              </a:lnSpc>
              <a:spcBef>
                <a:spcPts val="0"/>
              </a:spcBef>
              <a:defRPr/>
            </a:pPr>
            <a:r>
              <a:rPr lang="en-US" sz="2200" dirty="0">
                <a:cs typeface="Arial" panose="020B0604020202020204" pitchFamily="34" charset="0"/>
              </a:rPr>
              <a:t>Control animal at all times</a:t>
            </a:r>
          </a:p>
          <a:p>
            <a:pPr marL="285750" lvl="2" indent="-285750">
              <a:lnSpc>
                <a:spcPct val="100000"/>
              </a:lnSpc>
              <a:spcBef>
                <a:spcPts val="0"/>
              </a:spcBef>
              <a:defRPr/>
            </a:pPr>
            <a:r>
              <a:rPr lang="en-US" sz="2200" dirty="0">
                <a:cs typeface="Arial" panose="020B0604020202020204" pitchFamily="34" charset="0"/>
              </a:rPr>
              <a:t>Be responsible for care, clean up,</a:t>
            </a:r>
          </a:p>
          <a:p>
            <a:pPr marL="283464" lvl="2" indent="0">
              <a:lnSpc>
                <a:spcPct val="100000"/>
              </a:lnSpc>
              <a:spcBef>
                <a:spcPts val="0"/>
              </a:spcBef>
              <a:buNone/>
              <a:defRPr/>
            </a:pPr>
            <a:r>
              <a:rPr lang="en-US" sz="2200" dirty="0">
                <a:cs typeface="Arial" panose="020B0604020202020204" pitchFamily="34" charset="0"/>
              </a:rPr>
              <a:t>feeding, supervision</a:t>
            </a:r>
          </a:p>
          <a:p>
            <a:endParaRPr lang="en-US" sz="2200" dirty="0"/>
          </a:p>
        </p:txBody>
      </p:sp>
      <p:sp>
        <p:nvSpPr>
          <p:cNvPr id="5" name="Content Placeholder 4"/>
          <p:cNvSpPr>
            <a:spLocks noGrp="1"/>
          </p:cNvSpPr>
          <p:nvPr>
            <p:ph sz="half" idx="2"/>
          </p:nvPr>
        </p:nvSpPr>
        <p:spPr>
          <a:xfrm>
            <a:off x="7026546" y="2758349"/>
            <a:ext cx="5154930" cy="4610552"/>
          </a:xfrm>
        </p:spPr>
        <p:txBody>
          <a:bodyPr>
            <a:normAutofit/>
          </a:bodyPr>
          <a:lstStyle/>
          <a:p>
            <a:pPr marL="0" indent="0">
              <a:buNone/>
              <a:defRPr/>
            </a:pPr>
            <a:r>
              <a:rPr lang="en-US" sz="2400" u="sng" dirty="0">
                <a:cs typeface="Arial" panose="020B0604020202020204" pitchFamily="34" charset="0"/>
              </a:rPr>
              <a:t>Postsecondary</a:t>
            </a:r>
          </a:p>
          <a:p>
            <a:pPr marL="0" indent="0">
              <a:buNone/>
              <a:defRPr/>
            </a:pPr>
            <a:endParaRPr lang="en-US" sz="2400" dirty="0">
              <a:cs typeface="Arial" panose="020B0604020202020204" pitchFamily="34" charset="0"/>
            </a:endParaRPr>
          </a:p>
          <a:p>
            <a:pPr marL="0" lvl="1" indent="0">
              <a:spcBef>
                <a:spcPts val="0"/>
              </a:spcBef>
              <a:buNone/>
              <a:defRPr/>
            </a:pPr>
            <a:r>
              <a:rPr lang="en-US" sz="2400" dirty="0">
                <a:cs typeface="Arial" panose="020B0604020202020204" pitchFamily="34" charset="0"/>
              </a:rPr>
              <a:t>Service animals are permitted:</a:t>
            </a:r>
          </a:p>
          <a:p>
            <a:pPr marL="0" lvl="1" indent="0">
              <a:spcBef>
                <a:spcPts val="0"/>
              </a:spcBef>
              <a:buNone/>
              <a:defRPr/>
            </a:pPr>
            <a:endParaRPr lang="en-US" sz="2400" dirty="0">
              <a:cs typeface="Arial" panose="020B0604020202020204" pitchFamily="34" charset="0"/>
            </a:endParaRPr>
          </a:p>
          <a:p>
            <a:pPr marL="0" lvl="1" indent="0">
              <a:spcBef>
                <a:spcPts val="0"/>
              </a:spcBef>
              <a:buNone/>
              <a:defRPr/>
            </a:pPr>
            <a:r>
              <a:rPr lang="en-US" sz="2400" dirty="0">
                <a:cs typeface="Arial" panose="020B0604020202020204" pitchFamily="34" charset="0"/>
              </a:rPr>
              <a:t>See Disability Services Coordinator</a:t>
            </a:r>
          </a:p>
          <a:p>
            <a:pPr marL="342900" lvl="1" indent="-342900">
              <a:spcBef>
                <a:spcPts val="0"/>
              </a:spcBef>
              <a:defRPr/>
            </a:pPr>
            <a:r>
              <a:rPr lang="en-US" sz="2400" dirty="0">
                <a:cs typeface="Arial" panose="020B0604020202020204" pitchFamily="34" charset="0"/>
              </a:rPr>
              <a:t>Register as student with disability </a:t>
            </a:r>
          </a:p>
          <a:p>
            <a:pPr marL="0" lvl="1" indent="0">
              <a:spcBef>
                <a:spcPts val="0"/>
              </a:spcBef>
              <a:buNone/>
              <a:defRPr/>
            </a:pPr>
            <a:endParaRPr lang="en-US" sz="2400" dirty="0">
              <a:cs typeface="Arial" panose="020B0604020202020204" pitchFamily="34" charset="0"/>
            </a:endParaRPr>
          </a:p>
          <a:p>
            <a:pPr marL="0" lvl="1" indent="0">
              <a:spcBef>
                <a:spcPts val="0"/>
              </a:spcBef>
              <a:buNone/>
              <a:defRPr/>
            </a:pPr>
            <a:r>
              <a:rPr lang="en-US" sz="2400" dirty="0">
                <a:cs typeface="Arial" panose="020B0604020202020204" pitchFamily="34" charset="0"/>
              </a:rPr>
              <a:t>Current license/vaccinations are required</a:t>
            </a:r>
          </a:p>
          <a:p>
            <a:pPr marL="0" lvl="1" indent="0">
              <a:spcBef>
                <a:spcPts val="0"/>
              </a:spcBef>
              <a:buNone/>
              <a:defRPr/>
            </a:pPr>
            <a:endParaRPr lang="en-US" sz="2400" dirty="0">
              <a:cs typeface="Arial" panose="020B0604020202020204" pitchFamily="34" charset="0"/>
            </a:endParaRPr>
          </a:p>
          <a:p>
            <a:pPr marL="0" lvl="1" indent="0">
              <a:spcBef>
                <a:spcPts val="0"/>
              </a:spcBef>
              <a:buNone/>
              <a:defRPr/>
            </a:pPr>
            <a:endParaRPr lang="en-US" sz="2400" dirty="0">
              <a:cs typeface="Arial" panose="020B0604020202020204" pitchFamily="34" charset="0"/>
            </a:endParaRPr>
          </a:p>
          <a:p>
            <a:pPr marL="0" lvl="1" indent="0">
              <a:spcBef>
                <a:spcPts val="0"/>
              </a:spcBef>
              <a:buNone/>
              <a:defRPr/>
            </a:pPr>
            <a:endParaRPr lang="en-US" sz="2400" dirty="0">
              <a:cs typeface="Arial" panose="020B0604020202020204" pitchFamily="34" charset="0"/>
            </a:endParaRPr>
          </a:p>
        </p:txBody>
      </p:sp>
    </p:spTree>
    <p:extLst>
      <p:ext uri="{BB962C8B-B14F-4D97-AF65-F5344CB8AC3E}">
        <p14:creationId xmlns:p14="http://schemas.microsoft.com/office/powerpoint/2010/main" val="29320474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27878276"/>
              </p:ext>
            </p:extLst>
          </p:nvPr>
        </p:nvGraphicFramePr>
        <p:xfrm>
          <a:off x="838472" y="2130425"/>
          <a:ext cx="10639424" cy="4593336"/>
        </p:xfrm>
        <a:graphic>
          <a:graphicData uri="http://schemas.openxmlformats.org/drawingml/2006/table">
            <a:tbl>
              <a:tblPr firstRow="1" bandRow="1">
                <a:tableStyleId>{5C22544A-7EE6-4342-B048-85BDC9FD1C3A}</a:tableStyleId>
              </a:tblPr>
              <a:tblGrid>
                <a:gridCol w="2659856">
                  <a:extLst>
                    <a:ext uri="{9D8B030D-6E8A-4147-A177-3AD203B41FA5}">
                      <a16:colId xmlns:a16="http://schemas.microsoft.com/office/drawing/2014/main" val="20000"/>
                    </a:ext>
                  </a:extLst>
                </a:gridCol>
                <a:gridCol w="2659856">
                  <a:extLst>
                    <a:ext uri="{9D8B030D-6E8A-4147-A177-3AD203B41FA5}">
                      <a16:colId xmlns:a16="http://schemas.microsoft.com/office/drawing/2014/main" val="20001"/>
                    </a:ext>
                  </a:extLst>
                </a:gridCol>
                <a:gridCol w="2659856">
                  <a:extLst>
                    <a:ext uri="{9D8B030D-6E8A-4147-A177-3AD203B41FA5}">
                      <a16:colId xmlns:a16="http://schemas.microsoft.com/office/drawing/2014/main" val="20002"/>
                    </a:ext>
                  </a:extLst>
                </a:gridCol>
                <a:gridCol w="2659856">
                  <a:extLst>
                    <a:ext uri="{9D8B030D-6E8A-4147-A177-3AD203B41FA5}">
                      <a16:colId xmlns:a16="http://schemas.microsoft.com/office/drawing/2014/main" val="4111913749"/>
                    </a:ext>
                  </a:extLst>
                </a:gridCol>
              </a:tblGrid>
              <a:tr h="370840">
                <a:tc>
                  <a:txBody>
                    <a:bodyPr/>
                    <a:lstStyle/>
                    <a:p>
                      <a:pPr algn="ctr"/>
                      <a:r>
                        <a:rPr lang="en-US" sz="2000" b="1" kern="1200" dirty="0">
                          <a:solidFill>
                            <a:schemeClr val="lt1"/>
                          </a:solidFill>
                          <a:effectLst/>
                          <a:latin typeface="Calibri" panose="020F0502020204030204" pitchFamily="34" charset="0"/>
                          <a:ea typeface="+mn-ea"/>
                          <a:cs typeface="+mn-cs"/>
                        </a:rPr>
                        <a:t>AMERICANS WITH DISABILITIES ACT</a:t>
                      </a:r>
                      <a:endParaRPr lang="en-US" sz="2000" dirty="0">
                        <a:latin typeface="Calibri" panose="020F0502020204030204" pitchFamily="34" charset="0"/>
                      </a:endParaRPr>
                    </a:p>
                  </a:txBody>
                  <a:tcPr anchor="ctr"/>
                </a:tc>
                <a:tc>
                  <a:txBody>
                    <a:bodyPr/>
                    <a:lstStyle/>
                    <a:p>
                      <a:pPr algn="ctr"/>
                      <a:r>
                        <a:rPr lang="en-US" sz="2000" b="1" kern="1200" dirty="0">
                          <a:solidFill>
                            <a:schemeClr val="lt1"/>
                          </a:solidFill>
                          <a:effectLst/>
                          <a:latin typeface="Calibri" panose="020F0502020204030204" pitchFamily="34" charset="0"/>
                          <a:ea typeface="+mn-ea"/>
                          <a:cs typeface="+mn-cs"/>
                        </a:rPr>
                        <a:t>FAIR HOUSING ACT</a:t>
                      </a:r>
                      <a:endParaRPr lang="en-US" sz="2000" dirty="0">
                        <a:latin typeface="Calibri" panose="020F0502020204030204" pitchFamily="34" charset="0"/>
                      </a:endParaRPr>
                    </a:p>
                  </a:txBody>
                  <a:tcPr anchor="ctr"/>
                </a:tc>
                <a:tc>
                  <a:txBody>
                    <a:bodyPr/>
                    <a:lstStyle/>
                    <a:p>
                      <a:pPr algn="ctr"/>
                      <a:r>
                        <a:rPr lang="en-US" sz="2000" b="1" kern="1200" dirty="0">
                          <a:solidFill>
                            <a:schemeClr val="lt1"/>
                          </a:solidFill>
                          <a:effectLst/>
                          <a:latin typeface="Calibri" panose="020F0502020204030204" pitchFamily="34" charset="0"/>
                          <a:ea typeface="+mn-ea"/>
                          <a:cs typeface="+mn-cs"/>
                        </a:rPr>
                        <a:t>COLORADO ASSISTANCE ANIMAL LAW </a:t>
                      </a:r>
                      <a:endParaRPr lang="en-US" sz="2000" dirty="0">
                        <a:latin typeface="Calibri" panose="020F0502020204030204" pitchFamily="34" charset="0"/>
                      </a:endParaRPr>
                    </a:p>
                  </a:txBody>
                  <a:tcPr anchor="ctr"/>
                </a:tc>
                <a:tc>
                  <a:txBody>
                    <a:bodyPr/>
                    <a:lstStyle/>
                    <a:p>
                      <a:pPr algn="ctr"/>
                      <a:r>
                        <a:rPr lang="en-US" sz="2000" dirty="0">
                          <a:latin typeface="Calibri" panose="020F0502020204030204" pitchFamily="34" charset="0"/>
                        </a:rPr>
                        <a:t>AIR CARRIER ACCESS ACT</a:t>
                      </a:r>
                    </a:p>
                  </a:txBody>
                  <a:tcPr anchor="ctr"/>
                </a:tc>
                <a:extLst>
                  <a:ext uri="{0D108BD9-81ED-4DB2-BD59-A6C34878D82A}">
                    <a16:rowId xmlns:a16="http://schemas.microsoft.com/office/drawing/2014/main" val="10000"/>
                  </a:ext>
                </a:extLst>
              </a:tr>
              <a:tr h="370840">
                <a:tc>
                  <a:txBody>
                    <a:bodyPr/>
                    <a:lstStyle/>
                    <a:p>
                      <a:pPr marL="0" marR="0">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U.S. Department of Justice (DOJ)</a:t>
                      </a:r>
                      <a:b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950 Pennsylvania Avenue, N.W.</a:t>
                      </a:r>
                      <a:b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Civil Rights Division</a:t>
                      </a:r>
                      <a:b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Disability Rights Section – NYA</a:t>
                      </a:r>
                      <a:b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Washington, DC 20530</a:t>
                      </a:r>
                      <a:b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0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www.ada.gov</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800-514-0301 </a:t>
                      </a:r>
                      <a:b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fontAlgn="base">
                        <a:lnSpc>
                          <a:spcPct val="107000"/>
                        </a:lnSpc>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Department of Housing and Urban Development (HUD)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Office of Fair Housing and Equal Opportunity</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20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hud.gov/</a:t>
                      </a:r>
                      <a:r>
                        <a:rPr lang="en-US" sz="2000" u="sng"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fairhousing</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800-669-9777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tc>
                <a:tc>
                  <a:txBody>
                    <a:bodyPr/>
                    <a:lstStyle/>
                    <a:p>
                      <a:pPr marL="0" marR="0">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Colorado Office of the </a:t>
                      </a:r>
                      <a:b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Attorney General</a:t>
                      </a:r>
                    </a:p>
                    <a:p>
                      <a:pPr marL="0" marR="0">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1300 Broadway, </a:t>
                      </a:r>
                      <a:b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10th Floor</a:t>
                      </a:r>
                    </a:p>
                    <a:p>
                      <a:pPr marL="0" marR="0">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Denver, CO 80203</a:t>
                      </a:r>
                      <a:b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0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coag.gov/</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720-508-6000</a:t>
                      </a:r>
                    </a:p>
                    <a:p>
                      <a:pPr marL="0" marR="0">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tc>
                <a:tc>
                  <a:txBody>
                    <a:bodyPr/>
                    <a:lstStyle/>
                    <a:p>
                      <a:pPr marL="0" marR="0" algn="l">
                        <a:lnSpc>
                          <a:spcPct val="107000"/>
                        </a:lnSpc>
                        <a:spcBef>
                          <a:spcPts val="0"/>
                        </a:spcBef>
                        <a:spcAft>
                          <a:spcPts val="0"/>
                        </a:spcAft>
                      </a:pPr>
                      <a:r>
                        <a:rPr lang="en-US" sz="2000" dirty="0">
                          <a:latin typeface="Calibri" panose="020F0502020204030204" pitchFamily="34" charset="0"/>
                        </a:rPr>
                        <a:t>Aviation Consumer Protection Division</a:t>
                      </a:r>
                      <a:br>
                        <a:rPr lang="en-US" sz="2000" dirty="0">
                          <a:latin typeface="Calibri" panose="020F0502020204030204" pitchFamily="34" charset="0"/>
                        </a:rPr>
                      </a:br>
                      <a:r>
                        <a:rPr lang="en-US" sz="2000" dirty="0">
                          <a:latin typeface="Calibri" panose="020F0502020204030204" pitchFamily="34" charset="0"/>
                        </a:rPr>
                        <a:t>Attn: C-75-D</a:t>
                      </a:r>
                      <a:br>
                        <a:rPr lang="en-US" sz="2000" dirty="0">
                          <a:latin typeface="Calibri" panose="020F0502020204030204" pitchFamily="34" charset="0"/>
                        </a:rPr>
                      </a:br>
                      <a:r>
                        <a:rPr lang="en-US" sz="2000" dirty="0">
                          <a:latin typeface="Calibri" panose="020F0502020204030204" pitchFamily="34" charset="0"/>
                        </a:rPr>
                        <a:t>U.S. Department of Transportation</a:t>
                      </a:r>
                      <a:br>
                        <a:rPr lang="en-US" sz="2000" dirty="0">
                          <a:latin typeface="Calibri" panose="020F0502020204030204" pitchFamily="34" charset="0"/>
                        </a:rPr>
                      </a:br>
                      <a:r>
                        <a:rPr lang="en-US" sz="2000" dirty="0">
                          <a:latin typeface="Calibri" panose="020F0502020204030204" pitchFamily="34" charset="0"/>
                        </a:rPr>
                        <a:t>1200 New Jersey Ave, S.E.</a:t>
                      </a:r>
                      <a:br>
                        <a:rPr lang="en-US" sz="2000" dirty="0">
                          <a:latin typeface="Calibri" panose="020F0502020204030204" pitchFamily="34" charset="0"/>
                        </a:rPr>
                      </a:br>
                      <a:r>
                        <a:rPr lang="en-US" sz="2000" dirty="0">
                          <a:latin typeface="Calibri" panose="020F0502020204030204" pitchFamily="34" charset="0"/>
                        </a:rPr>
                        <a:t>Washington, DC 20590</a:t>
                      </a:r>
                    </a:p>
                    <a:p>
                      <a:pPr marL="0" marR="0" algn="l">
                        <a:lnSpc>
                          <a:spcPct val="107000"/>
                        </a:lnSpc>
                        <a:spcBef>
                          <a:spcPts val="0"/>
                        </a:spcBef>
                        <a:spcAft>
                          <a:spcPts val="0"/>
                        </a:spcAft>
                      </a:pPr>
                      <a:r>
                        <a:rPr lang="en-US" sz="2000" dirty="0">
                          <a:latin typeface="Calibri" panose="020F0502020204030204" pitchFamily="34" charset="0"/>
                        </a:rPr>
                        <a:t>800-778-4838 (voice) or 800- 455-9880 (TTY)</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p:txBody>
          <a:bodyPr>
            <a:noAutofit/>
          </a:bodyPr>
          <a:lstStyle/>
          <a:p>
            <a:r>
              <a:rPr lang="en-US" dirty="0"/>
              <a:t>Enforcement</a:t>
            </a:r>
          </a:p>
        </p:txBody>
      </p:sp>
    </p:spTree>
    <p:extLst>
      <p:ext uri="{BB962C8B-B14F-4D97-AF65-F5344CB8AC3E}">
        <p14:creationId xmlns:p14="http://schemas.microsoft.com/office/powerpoint/2010/main" val="41469519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Effective January 1, 2017 Section 18-13-107 of the Colorado Code makes it illegal to falsely represent an animal as a service animal</a:t>
            </a:r>
          </a:p>
          <a:p>
            <a:pPr marL="0" indent="0">
              <a:buNone/>
            </a:pPr>
            <a:endParaRPr lang="en-US" dirty="0"/>
          </a:p>
          <a:p>
            <a:pPr marL="0" indent="0">
              <a:buNone/>
            </a:pPr>
            <a:r>
              <a:rPr lang="en-US" dirty="0"/>
              <a:t>Charges can range from a petty offense to a misdemeanor, with progressive fines from $25 - $500</a:t>
            </a:r>
          </a:p>
          <a:p>
            <a:pPr marL="0" indent="0">
              <a:buNone/>
            </a:pPr>
            <a:endParaRPr lang="en-US" dirty="0"/>
          </a:p>
          <a:p>
            <a:pPr marL="0" indent="0">
              <a:buNone/>
            </a:pPr>
            <a:r>
              <a:rPr lang="en-US" i="1" dirty="0"/>
              <a:t>The person intentionally misrepresents entitlement to an animal in his or her possession as an assistance animal . . . </a:t>
            </a:r>
          </a:p>
        </p:txBody>
      </p:sp>
      <p:sp>
        <p:nvSpPr>
          <p:cNvPr id="3" name="Title 2"/>
          <p:cNvSpPr>
            <a:spLocks noGrp="1"/>
          </p:cNvSpPr>
          <p:nvPr>
            <p:ph type="title"/>
          </p:nvPr>
        </p:nvSpPr>
        <p:spPr/>
        <p:txBody>
          <a:bodyPr>
            <a:normAutofit fontScale="90000"/>
          </a:bodyPr>
          <a:lstStyle/>
          <a:p>
            <a:r>
              <a:rPr lang="en-US" dirty="0"/>
              <a:t>Misrepresentation of an Animal</a:t>
            </a:r>
          </a:p>
        </p:txBody>
      </p:sp>
    </p:spTree>
    <p:extLst>
      <p:ext uri="{BB962C8B-B14F-4D97-AF65-F5344CB8AC3E}">
        <p14:creationId xmlns:p14="http://schemas.microsoft.com/office/powerpoint/2010/main" val="13976280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29739" y="2519882"/>
            <a:ext cx="10639697" cy="4712041"/>
          </a:xfrm>
        </p:spPr>
        <p:txBody>
          <a:bodyPr anchor="ctr">
            <a:normAutofit/>
          </a:bodyPr>
          <a:lstStyle/>
          <a:p>
            <a:pPr marL="0" indent="0">
              <a:buNone/>
            </a:pPr>
            <a:r>
              <a:rPr lang="en-US" sz="3600" dirty="0"/>
              <a:t>Service Animals and Emotional Support Animals</a:t>
            </a:r>
          </a:p>
          <a:p>
            <a:pPr marL="0" indent="0">
              <a:buNone/>
            </a:pPr>
            <a:r>
              <a:rPr lang="en-US" i="1" dirty="0"/>
              <a:t>Where Are They Allowed and Under What Conditions? </a:t>
            </a:r>
          </a:p>
          <a:p>
            <a:pPr marL="0" indent="0">
              <a:buNone/>
            </a:pPr>
            <a:r>
              <a:rPr lang="en-US" dirty="0"/>
              <a:t/>
            </a:r>
            <a:br>
              <a:rPr lang="en-US" dirty="0"/>
            </a:br>
            <a:endParaRPr lang="en-US" dirty="0"/>
          </a:p>
          <a:p>
            <a:pPr marL="0" indent="0">
              <a:buNone/>
            </a:pPr>
            <a:r>
              <a:rPr lang="en-US" dirty="0"/>
              <a:t>Revised ADA Requirements:</a:t>
            </a:r>
          </a:p>
          <a:p>
            <a:pPr marL="0" indent="0">
              <a:buNone/>
            </a:pPr>
            <a:r>
              <a:rPr lang="en-US" dirty="0"/>
              <a:t>www.ada.gov/service_animals_2010.htm</a:t>
            </a:r>
          </a:p>
        </p:txBody>
      </p:sp>
      <p:sp>
        <p:nvSpPr>
          <p:cNvPr id="3" name="Title 2"/>
          <p:cNvSpPr>
            <a:spLocks noGrp="1"/>
          </p:cNvSpPr>
          <p:nvPr>
            <p:ph type="title"/>
          </p:nvPr>
        </p:nvSpPr>
        <p:spPr/>
        <p:txBody>
          <a:bodyPr>
            <a:noAutofit/>
          </a:bodyPr>
          <a:lstStyle/>
          <a:p>
            <a:r>
              <a:rPr lang="en-US" sz="5400" dirty="0"/>
              <a:t>Service Animals Resources</a:t>
            </a:r>
          </a:p>
        </p:txBody>
      </p:sp>
    </p:spTree>
    <p:extLst>
      <p:ext uri="{BB962C8B-B14F-4D97-AF65-F5344CB8AC3E}">
        <p14:creationId xmlns:p14="http://schemas.microsoft.com/office/powerpoint/2010/main" val="30642897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36039" y="2145959"/>
            <a:ext cx="10639697" cy="4712041"/>
          </a:xfrm>
        </p:spPr>
        <p:txBody>
          <a:bodyPr anchor="ctr">
            <a:normAutofit lnSpcReduction="10000"/>
          </a:bodyPr>
          <a:lstStyle/>
          <a:p>
            <a:pPr marL="0" indent="0">
              <a:lnSpc>
                <a:spcPct val="110000"/>
              </a:lnSpc>
              <a:spcBef>
                <a:spcPts val="0"/>
              </a:spcBef>
              <a:buNone/>
            </a:pPr>
            <a:r>
              <a:rPr lang="en-US" sz="3200" dirty="0"/>
              <a:t/>
            </a:r>
            <a:br>
              <a:rPr lang="en-US" sz="3200" dirty="0"/>
            </a:br>
            <a:r>
              <a:rPr lang="en-US" sz="3200" dirty="0"/>
              <a:t/>
            </a:r>
            <a:br>
              <a:rPr lang="en-US" sz="3200" dirty="0"/>
            </a:br>
            <a:r>
              <a:rPr lang="en-US" sz="2600" dirty="0"/>
              <a:t>The Independence Center</a:t>
            </a:r>
            <a:br>
              <a:rPr lang="en-US" sz="2600" dirty="0"/>
            </a:br>
            <a:r>
              <a:rPr lang="en-US" sz="2600" dirty="0"/>
              <a:t>729 South </a:t>
            </a:r>
            <a:r>
              <a:rPr lang="en-US" sz="2600" dirty="0" err="1"/>
              <a:t>Tejon</a:t>
            </a:r>
            <a:r>
              <a:rPr lang="en-US" sz="2600" dirty="0"/>
              <a:t> Street</a:t>
            </a:r>
          </a:p>
          <a:p>
            <a:pPr marL="0" indent="0">
              <a:lnSpc>
                <a:spcPct val="110000"/>
              </a:lnSpc>
              <a:spcBef>
                <a:spcPts val="0"/>
              </a:spcBef>
              <a:buNone/>
            </a:pPr>
            <a:r>
              <a:rPr lang="en-US" sz="2600" dirty="0"/>
              <a:t>Colorado Springs, CO 80903</a:t>
            </a:r>
            <a:br>
              <a:rPr lang="en-US" sz="2600" dirty="0"/>
            </a:br>
            <a:endParaRPr lang="en-US" sz="2600" dirty="0"/>
          </a:p>
          <a:p>
            <a:pPr marL="0" indent="0">
              <a:lnSpc>
                <a:spcPct val="110000"/>
              </a:lnSpc>
              <a:spcBef>
                <a:spcPts val="0"/>
              </a:spcBef>
              <a:buNone/>
            </a:pPr>
            <a:r>
              <a:rPr lang="en-US" sz="2600" dirty="0">
                <a:hlinkClick r:id="rId2"/>
              </a:rPr>
              <a:t>www.theindependencecenter.org</a:t>
            </a:r>
            <a:endParaRPr lang="en-US" sz="2600" dirty="0"/>
          </a:p>
          <a:p>
            <a:pPr marL="0" indent="0">
              <a:lnSpc>
                <a:spcPct val="110000"/>
              </a:lnSpc>
              <a:spcBef>
                <a:spcPts val="0"/>
              </a:spcBef>
              <a:buNone/>
            </a:pPr>
            <a:r>
              <a:rPr lang="en-US" sz="2600" dirty="0"/>
              <a:t>Phone:  719-471-8181</a:t>
            </a:r>
          </a:p>
          <a:p>
            <a:pPr marL="0" indent="0">
              <a:lnSpc>
                <a:spcPct val="110000"/>
              </a:lnSpc>
              <a:spcBef>
                <a:spcPts val="0"/>
              </a:spcBef>
              <a:buNone/>
            </a:pPr>
            <a:r>
              <a:rPr lang="en-US" sz="2600" dirty="0"/>
              <a:t>Video Phone 719-358-2513</a:t>
            </a:r>
          </a:p>
          <a:p>
            <a:pPr marL="0" indent="0">
              <a:lnSpc>
                <a:spcPct val="110000"/>
              </a:lnSpc>
              <a:spcBef>
                <a:spcPts val="0"/>
              </a:spcBef>
              <a:buNone/>
            </a:pPr>
            <a:r>
              <a:rPr lang="en-US" sz="2600" dirty="0"/>
              <a:t>Fax 719-471-9322</a:t>
            </a:r>
            <a:r>
              <a:rPr lang="en-US" dirty="0"/>
              <a:t/>
            </a:r>
            <a:br>
              <a:rPr lang="en-US" dirty="0"/>
            </a:br>
            <a:endParaRPr lang="en-US" dirty="0"/>
          </a:p>
        </p:txBody>
      </p:sp>
      <p:sp>
        <p:nvSpPr>
          <p:cNvPr id="2" name="Title 1"/>
          <p:cNvSpPr>
            <a:spLocks noGrp="1"/>
          </p:cNvSpPr>
          <p:nvPr>
            <p:ph type="title"/>
          </p:nvPr>
        </p:nvSpPr>
        <p:spPr/>
        <p:txBody>
          <a:bodyPr>
            <a:noAutofit/>
          </a:bodyPr>
          <a:lstStyle/>
          <a:p>
            <a:r>
              <a:rPr lang="en-US" dirty="0"/>
              <a:t>Contact</a:t>
            </a:r>
          </a:p>
        </p:txBody>
      </p:sp>
    </p:spTree>
    <p:extLst>
      <p:ext uri="{BB962C8B-B14F-4D97-AF65-F5344CB8AC3E}">
        <p14:creationId xmlns:p14="http://schemas.microsoft.com/office/powerpoint/2010/main" val="3948452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35379" y="2870495"/>
            <a:ext cx="8282941" cy="4712041"/>
          </a:xfrm>
        </p:spPr>
        <p:txBody>
          <a:bodyPr>
            <a:normAutofit/>
          </a:bodyPr>
          <a:lstStyle/>
          <a:p>
            <a:pPr marL="0" indent="0">
              <a:buNone/>
            </a:pPr>
            <a:r>
              <a:rPr lang="en-US" sz="4400" dirty="0">
                <a:latin typeface="Calibri" panose="020F0502020204030204" pitchFamily="34" charset="0"/>
              </a:rPr>
              <a:t>You can legally ask two questions to make the determination:</a:t>
            </a:r>
          </a:p>
          <a:p>
            <a:pPr marL="742950" indent="-742950">
              <a:buAutoNum type="arabicPeriod"/>
            </a:pPr>
            <a:r>
              <a:rPr lang="en-US" sz="4400" dirty="0">
                <a:latin typeface="Calibri" panose="020F0502020204030204" pitchFamily="34" charset="0"/>
              </a:rPr>
              <a:t>Is the dog a service animal required because of a disability?</a:t>
            </a:r>
          </a:p>
          <a:p>
            <a:pPr marL="742950" indent="-742950">
              <a:buAutoNum type="arabicPeriod"/>
            </a:pPr>
            <a:r>
              <a:rPr lang="en-US" sz="4400" dirty="0">
                <a:latin typeface="Calibri" panose="020F0502020204030204" pitchFamily="34" charset="0"/>
              </a:rPr>
              <a:t>What work or task has the dog been trained to perform?</a:t>
            </a:r>
          </a:p>
        </p:txBody>
      </p:sp>
      <p:sp>
        <p:nvSpPr>
          <p:cNvPr id="3" name="Title 2"/>
          <p:cNvSpPr>
            <a:spLocks noGrp="1"/>
          </p:cNvSpPr>
          <p:nvPr>
            <p:ph type="title"/>
          </p:nvPr>
        </p:nvSpPr>
        <p:spPr>
          <a:xfrm>
            <a:off x="3452949" y="483825"/>
            <a:ext cx="8064136" cy="584716"/>
          </a:xfrm>
        </p:spPr>
        <p:txBody>
          <a:bodyPr/>
          <a:lstStyle/>
          <a:p>
            <a:r>
              <a:rPr lang="en-US" dirty="0"/>
              <a:t>How do I know if it </a:t>
            </a:r>
            <a:r>
              <a:rPr lang="en-US" i="1" dirty="0"/>
              <a:t>IS a </a:t>
            </a:r>
            <a:r>
              <a:rPr lang="en-US" dirty="0"/>
              <a:t>Service Animal?</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12530" y="1964819"/>
            <a:ext cx="5707380" cy="3803432"/>
          </a:xfrm>
          <a:prstGeom prst="rect">
            <a:avLst/>
          </a:prstGeom>
        </p:spPr>
      </p:pic>
    </p:spTree>
    <p:extLst>
      <p:ext uri="{BB962C8B-B14F-4D97-AF65-F5344CB8AC3E}">
        <p14:creationId xmlns:p14="http://schemas.microsoft.com/office/powerpoint/2010/main" val="4073985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0352" y="2271689"/>
            <a:ext cx="8726628" cy="4712041"/>
          </a:xfrm>
        </p:spPr>
        <p:txBody>
          <a:bodyPr>
            <a:normAutofit fontScale="92500" lnSpcReduction="10000"/>
          </a:bodyPr>
          <a:lstStyle/>
          <a:p>
            <a:r>
              <a:rPr lang="en-US" sz="3900" dirty="0">
                <a:latin typeface="Calibri" panose="020F0502020204030204" pitchFamily="34" charset="0"/>
              </a:rPr>
              <a:t>Often used as part of a medical treatment plan as support and therapy animals</a:t>
            </a:r>
          </a:p>
          <a:p>
            <a:r>
              <a:rPr lang="en-US" sz="3900" u="sng" dirty="0">
                <a:latin typeface="Calibri" panose="020F0502020204030204" pitchFamily="34" charset="0"/>
              </a:rPr>
              <a:t>They are not considered service animals under the ADA</a:t>
            </a:r>
            <a:r>
              <a:rPr lang="en-US" sz="3900" dirty="0">
                <a:latin typeface="Calibri" panose="020F0502020204030204" pitchFamily="34" charset="0"/>
              </a:rPr>
              <a:t> </a:t>
            </a:r>
          </a:p>
          <a:p>
            <a:r>
              <a:rPr lang="en-US" sz="3900" dirty="0">
                <a:latin typeface="Calibri" panose="020F0502020204030204" pitchFamily="34" charset="0"/>
              </a:rPr>
              <a:t>Help with depression, anxiety, and certain phobias, but do not have special training to perform tasks that assist people with disabilities</a:t>
            </a:r>
            <a:endParaRPr lang="en-US" sz="4400" dirty="0"/>
          </a:p>
          <a:p>
            <a:r>
              <a:rPr lang="en-US" sz="4400" dirty="0">
                <a:latin typeface="Calibri" panose="020F0502020204030204" pitchFamily="34" charset="0"/>
              </a:rPr>
              <a:t>Provides comfort</a:t>
            </a:r>
          </a:p>
        </p:txBody>
      </p:sp>
      <p:sp>
        <p:nvSpPr>
          <p:cNvPr id="3" name="Title 2"/>
          <p:cNvSpPr>
            <a:spLocks noGrp="1"/>
          </p:cNvSpPr>
          <p:nvPr>
            <p:ph type="title"/>
          </p:nvPr>
        </p:nvSpPr>
        <p:spPr>
          <a:xfrm>
            <a:off x="3413759" y="823460"/>
            <a:ext cx="8913221" cy="584716"/>
          </a:xfrm>
        </p:spPr>
        <p:txBody>
          <a:bodyPr/>
          <a:lstStyle/>
          <a:p>
            <a:r>
              <a:rPr lang="en-US" sz="4400" dirty="0"/>
              <a:t>What is an Emotional Support Animal?</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470" y="3333858"/>
            <a:ext cx="5288280" cy="3524142"/>
          </a:xfrm>
          <a:prstGeom prst="rect">
            <a:avLst/>
          </a:prstGeom>
        </p:spPr>
      </p:pic>
    </p:spTree>
    <p:extLst>
      <p:ext uri="{BB962C8B-B14F-4D97-AF65-F5344CB8AC3E}">
        <p14:creationId xmlns:p14="http://schemas.microsoft.com/office/powerpoint/2010/main" val="1795383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64471" y="2043089"/>
            <a:ext cx="8727529" cy="4712041"/>
          </a:xfrm>
        </p:spPr>
        <p:txBody>
          <a:bodyPr>
            <a:normAutofit lnSpcReduction="10000"/>
          </a:bodyPr>
          <a:lstStyle/>
          <a:p>
            <a:r>
              <a:rPr lang="en-US" sz="3600" dirty="0">
                <a:latin typeface="Calibri" panose="020F0502020204030204" pitchFamily="34" charset="0"/>
              </a:rPr>
              <a:t>People use the term “companion animal” interchangeably with “pet”</a:t>
            </a:r>
          </a:p>
          <a:p>
            <a:r>
              <a:rPr lang="en-US" sz="3600" dirty="0">
                <a:latin typeface="Calibri" panose="020F0502020204030204" pitchFamily="34" charset="0"/>
              </a:rPr>
              <a:t>However, some also use the term to explain an ESA.  Be sure to clarify </a:t>
            </a:r>
          </a:p>
          <a:p>
            <a:r>
              <a:rPr lang="en-US" sz="3600" dirty="0">
                <a:latin typeface="Calibri" panose="020F0502020204030204" pitchFamily="34" charset="0"/>
              </a:rPr>
              <a:t>People who present with a pet do not have any of the legal rights afforded to people with disabilities who have a service animal or emotional support animal           </a:t>
            </a:r>
            <a:br>
              <a:rPr lang="en-US" sz="3600" dirty="0">
                <a:latin typeface="Calibri" panose="020F0502020204030204" pitchFamily="34" charset="0"/>
              </a:rPr>
            </a:br>
            <a:r>
              <a:rPr lang="en-US" sz="3600" dirty="0">
                <a:latin typeface="Calibri" panose="020F0502020204030204" pitchFamily="34" charset="0"/>
              </a:rPr>
              <a:t>      </a:t>
            </a:r>
          </a:p>
        </p:txBody>
      </p:sp>
      <p:sp>
        <p:nvSpPr>
          <p:cNvPr id="3" name="Title 2"/>
          <p:cNvSpPr>
            <a:spLocks noGrp="1"/>
          </p:cNvSpPr>
          <p:nvPr>
            <p:ph type="title"/>
          </p:nvPr>
        </p:nvSpPr>
        <p:spPr/>
        <p:txBody>
          <a:bodyPr/>
          <a:lstStyle/>
          <a:p>
            <a:r>
              <a:rPr lang="en-US" dirty="0"/>
              <a:t>Companion Animals/Pets</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140" y="3991719"/>
            <a:ext cx="4541520" cy="3026498"/>
          </a:xfrm>
          <a:prstGeom prst="rect">
            <a:avLst/>
          </a:prstGeom>
        </p:spPr>
      </p:pic>
    </p:spTree>
    <p:extLst>
      <p:ext uri="{BB962C8B-B14F-4D97-AF65-F5344CB8AC3E}">
        <p14:creationId xmlns:p14="http://schemas.microsoft.com/office/powerpoint/2010/main" val="2567370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46131" y="2920398"/>
            <a:ext cx="10639697" cy="1426008"/>
          </a:xfrm>
        </p:spPr>
        <p:txBody>
          <a:bodyPr anchor="ctr">
            <a:normAutofit/>
          </a:bodyPr>
          <a:lstStyle/>
          <a:p>
            <a:pPr marL="0" indent="0">
              <a:buNone/>
            </a:pPr>
            <a:r>
              <a:rPr lang="en-US" sz="4400" b="1" i="1" u="sng" dirty="0"/>
              <a:t>Physical or mental impairment</a:t>
            </a:r>
            <a:r>
              <a:rPr lang="en-US" sz="4400" b="1" i="1" dirty="0"/>
              <a:t> </a:t>
            </a:r>
            <a:r>
              <a:rPr lang="en-US" sz="4400" dirty="0"/>
              <a:t>that </a:t>
            </a:r>
          </a:p>
          <a:p>
            <a:pPr marL="0" indent="0">
              <a:buNone/>
            </a:pPr>
            <a:r>
              <a:rPr lang="en-US" sz="4400" dirty="0"/>
              <a:t>substantially limits a major life activity </a:t>
            </a:r>
          </a:p>
        </p:txBody>
      </p:sp>
      <p:sp>
        <p:nvSpPr>
          <p:cNvPr id="3" name="Title 2"/>
          <p:cNvSpPr>
            <a:spLocks noGrp="1"/>
          </p:cNvSpPr>
          <p:nvPr>
            <p:ph type="title"/>
          </p:nvPr>
        </p:nvSpPr>
        <p:spPr/>
        <p:txBody>
          <a:bodyPr>
            <a:noAutofit/>
          </a:bodyPr>
          <a:lstStyle/>
          <a:p>
            <a:r>
              <a:rPr lang="en-US" dirty="0"/>
              <a:t>ADA Definition of Disability</a:t>
            </a:r>
          </a:p>
        </p:txBody>
      </p:sp>
      <p:sp>
        <p:nvSpPr>
          <p:cNvPr id="4" name="Content Placeholder 1"/>
          <p:cNvSpPr txBox="1">
            <a:spLocks/>
          </p:cNvSpPr>
          <p:nvPr/>
        </p:nvSpPr>
        <p:spPr>
          <a:xfrm>
            <a:off x="1846131" y="4478562"/>
            <a:ext cx="10639697" cy="155447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b="1" i="1" u="sng" dirty="0"/>
              <a:t>Record of</a:t>
            </a:r>
            <a:r>
              <a:rPr lang="en-US" sz="4400" b="1" i="1" dirty="0"/>
              <a:t> </a:t>
            </a:r>
            <a:r>
              <a:rPr lang="en-US" sz="4400" dirty="0"/>
              <a:t>an impairment</a:t>
            </a:r>
          </a:p>
          <a:p>
            <a:pPr marL="0" indent="0">
              <a:buFont typeface="Arial" panose="020B0604020202020204" pitchFamily="34" charset="0"/>
              <a:buNone/>
            </a:pPr>
            <a:endParaRPr lang="en-US" sz="4400" dirty="0"/>
          </a:p>
        </p:txBody>
      </p:sp>
      <p:sp>
        <p:nvSpPr>
          <p:cNvPr id="5" name="Rectangle 4"/>
          <p:cNvSpPr/>
          <p:nvPr/>
        </p:nvSpPr>
        <p:spPr>
          <a:xfrm>
            <a:off x="1846131" y="5648320"/>
            <a:ext cx="8180894" cy="769441"/>
          </a:xfrm>
          <a:prstGeom prst="rect">
            <a:avLst/>
          </a:prstGeom>
        </p:spPr>
        <p:txBody>
          <a:bodyPr wrap="none">
            <a:spAutoFit/>
          </a:bodyPr>
          <a:lstStyle/>
          <a:p>
            <a:r>
              <a:rPr lang="en-US" sz="4400" b="1" i="1" u="sng" dirty="0">
                <a:latin typeface="Gill Sans MT" panose="020B0502020104020203" pitchFamily="34" charset="0"/>
              </a:rPr>
              <a:t>Regarded as</a:t>
            </a:r>
            <a:r>
              <a:rPr lang="en-US" sz="4400" b="1" i="1" dirty="0">
                <a:latin typeface="Gill Sans MT" panose="020B0502020104020203" pitchFamily="34" charset="0"/>
              </a:rPr>
              <a:t> </a:t>
            </a:r>
            <a:r>
              <a:rPr lang="en-US" sz="4400" dirty="0">
                <a:latin typeface="Gill Sans MT" panose="020B0502020104020203" pitchFamily="34" charset="0"/>
              </a:rPr>
              <a:t>having an impairment</a:t>
            </a:r>
          </a:p>
        </p:txBody>
      </p:sp>
    </p:spTree>
    <p:extLst>
      <p:ext uri="{BB962C8B-B14F-4D97-AF65-F5344CB8AC3E}">
        <p14:creationId xmlns:p14="http://schemas.microsoft.com/office/powerpoint/2010/main" val="308897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9E5B00"/>
      </a:dk2>
      <a:lt2>
        <a:srgbClr val="E7E6E6"/>
      </a:lt2>
      <a:accent1>
        <a:srgbClr val="00788A"/>
      </a:accent1>
      <a:accent2>
        <a:srgbClr val="ABD2DC"/>
      </a:accent2>
      <a:accent3>
        <a:srgbClr val="B69963"/>
      </a:accent3>
      <a:accent4>
        <a:srgbClr val="636466"/>
      </a:accent4>
      <a:accent5>
        <a:srgbClr val="C19038"/>
      </a:accent5>
      <a:accent6>
        <a:srgbClr val="FFFFFF"/>
      </a:accent6>
      <a:hlink>
        <a:srgbClr val="FFAE3E"/>
      </a:hlink>
      <a:folHlink>
        <a:srgbClr val="FCC77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id="{7CFECF1C-B060-4C5D-8FDF-CFC92379A919}" vid="{FCA31422-8108-4FF6-9C6C-FC721876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28313</TotalTime>
  <Words>3279</Words>
  <Application>Microsoft Office PowerPoint</Application>
  <PresentationFormat>Widescreen</PresentationFormat>
  <Paragraphs>482</Paragraphs>
  <Slides>54</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Gill Sans MT</vt:lpstr>
      <vt:lpstr>Times New Roman</vt:lpstr>
      <vt:lpstr>Office Theme</vt:lpstr>
      <vt:lpstr>Assistance Animals and the Law</vt:lpstr>
      <vt:lpstr>Disclaimer</vt:lpstr>
      <vt:lpstr>Objectives</vt:lpstr>
      <vt:lpstr>Animals and Disability</vt:lpstr>
      <vt:lpstr>What is a Service Animal?</vt:lpstr>
      <vt:lpstr>How do I know if it IS a Service Animal?</vt:lpstr>
      <vt:lpstr>What is an Emotional Support Animal?</vt:lpstr>
      <vt:lpstr>Companion Animals/Pets</vt:lpstr>
      <vt:lpstr>ADA Definition of Disability</vt:lpstr>
      <vt:lpstr>…impairment that substantially limits . . . </vt:lpstr>
      <vt:lpstr>Major Life Activities Defined</vt:lpstr>
      <vt:lpstr>Life Activity is also</vt:lpstr>
      <vt:lpstr>“Invisible” Disabilities</vt:lpstr>
      <vt:lpstr>NO laws apply to </vt:lpstr>
      <vt:lpstr>Some types of training</vt:lpstr>
      <vt:lpstr>Innate Tasks</vt:lpstr>
      <vt:lpstr>Four Different Laws</vt:lpstr>
      <vt:lpstr>Americans with Disabilities Act</vt:lpstr>
      <vt:lpstr>Fair Housing Act</vt:lpstr>
      <vt:lpstr>Fair Housing Act</vt:lpstr>
      <vt:lpstr>Colorado Assistance Animal Law</vt:lpstr>
      <vt:lpstr>Air Carrier Access Act</vt:lpstr>
      <vt:lpstr>Who Is Impacted?</vt:lpstr>
      <vt:lpstr>Who Is Impacted?</vt:lpstr>
      <vt:lpstr>Who Is Impacted?</vt:lpstr>
      <vt:lpstr>Who Is Impacted?</vt:lpstr>
      <vt:lpstr>What is an Allowed Animal in  Each of the Laws?</vt:lpstr>
      <vt:lpstr>What is an Allowed Animal in  Each of the Laws?</vt:lpstr>
      <vt:lpstr>What is an Allowed Animal in  Each of the Laws?</vt:lpstr>
      <vt:lpstr>What is an Allowed Animal in  Each of the Laws?</vt:lpstr>
      <vt:lpstr>What is an Allowed Animal in  Each of the Laws?</vt:lpstr>
      <vt:lpstr>What is an Allowed Animal in  Each of the Laws?</vt:lpstr>
      <vt:lpstr>What is an Allowed Animal in  Each of the Laws?</vt:lpstr>
      <vt:lpstr>Service Animal Etiquette</vt:lpstr>
      <vt:lpstr>Service Animal Access</vt:lpstr>
      <vt:lpstr>Can I Deny the Animal Access?</vt:lpstr>
      <vt:lpstr>Can I Deny the Animal Access?</vt:lpstr>
      <vt:lpstr>Can I Deny the Animal Access?</vt:lpstr>
      <vt:lpstr>Can I ask?</vt:lpstr>
      <vt:lpstr>PowerPoint Presentation</vt:lpstr>
      <vt:lpstr>Permitted Legal Inquiries</vt:lpstr>
      <vt:lpstr>Prohibited</vt:lpstr>
      <vt:lpstr>Other Questions that are often asked</vt:lpstr>
      <vt:lpstr>Other Questions that are often asked</vt:lpstr>
      <vt:lpstr>Other Questions that are often asked</vt:lpstr>
      <vt:lpstr>Valid Denial </vt:lpstr>
      <vt:lpstr>Valid Denial </vt:lpstr>
      <vt:lpstr>Valid Denial </vt:lpstr>
      <vt:lpstr>Valid Denial </vt:lpstr>
      <vt:lpstr>Service Animals in Schools</vt:lpstr>
      <vt:lpstr>Enforcement</vt:lpstr>
      <vt:lpstr>Misrepresentation of an Animal</vt:lpstr>
      <vt:lpstr>Service Animals Resources</vt:lpstr>
      <vt:lpstr>Contact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Montenegro</dc:creator>
  <cp:lastModifiedBy>Megan Robbins</cp:lastModifiedBy>
  <cp:revision>144</cp:revision>
  <cp:lastPrinted>2017-03-21T20:38:30Z</cp:lastPrinted>
  <dcterms:created xsi:type="dcterms:W3CDTF">2015-06-16T15:29:10Z</dcterms:created>
  <dcterms:modified xsi:type="dcterms:W3CDTF">2018-10-15T18:12:01Z</dcterms:modified>
</cp:coreProperties>
</file>