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</p:sldMasterIdLst>
  <p:notesMasterIdLst>
    <p:notesMasterId r:id="rId17"/>
  </p:notesMasterIdLst>
  <p:sldIdLst>
    <p:sldId id="256" r:id="rId9"/>
    <p:sldId id="266" r:id="rId10"/>
    <p:sldId id="301" r:id="rId11"/>
    <p:sldId id="268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6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477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Instability that leads to formation of ripples (show flume movie and numerical model). Labels for flow to the right.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Time-lapse reveals mechanisms that would be very difficult to observe in the field. 10 periods/photo * 2 sec/period * 30photos/sec movie ~ 600 sec / sec movie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CE41EE-EACD-41BB-B5C8-4C93D9348A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6745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36F69D-6056-4EB1-B3D6-78AE388799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7679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130425"/>
            <a:ext cx="1943100" cy="3508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30425"/>
            <a:ext cx="5676900" cy="3508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C1416A-828F-427E-ABF9-839AD9B6D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453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AD02B7-7B01-457B-9275-ADA9460E66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2945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2A73B1-1E92-41E8-A100-01F7AE063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9049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179F65-C55F-460D-ABAB-C4D605A6BD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6196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D8DD4C-EF1C-4CB6-A117-907ACCD641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8771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F5B53B-C4C8-40F6-9397-5F17E808EC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3454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77D1CD-8052-4F3E-925A-7DF7FB5495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9633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B46E00-5237-48BB-8B37-D048DA53F1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7386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89131B-6BA1-479B-A42C-4BEC9D1F8F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3815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3F9AAC-8F7D-4007-A090-E8B7ED9EE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941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83535A-9697-45FA-ACA6-F2ABBBAF8D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6365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E2D094-82B3-4298-AB05-CFB4519F63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454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D1BE8F-6D44-4487-8FFD-E7CEBBCC80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553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0B11F4-5794-4807-B0C4-F151673B93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5232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14575-FC15-4263-8BD1-AC66F3E5B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960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E565C4-D477-4371-A7C7-DA723BCCCC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059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1FD885-904D-4181-8151-F8ABA57CF9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1794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96C471-69F9-47FC-927A-7445F7508F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64453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EB0011-D5C6-471B-9569-D2AD6BC251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75972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19C5F7-AD40-4A3E-930A-4ECFD134C2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028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A83D21-7F69-464D-A5A1-C53BCABEEC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2877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579A3C-9FAF-43F2-BC62-B2D6052FC3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488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50B5B4-47B2-4FA2-8CFC-0E65ED7A4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886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ACD37C-B45A-4BBB-BDC7-60FAD10953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929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BC90D1-4AE4-4982-9758-97A699B735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1823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B98A41-193F-44C4-ADB7-E7967A7788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63351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15FBA0-5F73-48AD-9E91-E145CB1264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289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A7097D-CE96-485F-880D-BA0BFC8E05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5538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1FDDF2-7FE3-4549-9B3E-9A9D2DFE84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23569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3CF0EC-C8D8-4EBE-85EE-1ADFAE0BB6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60062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651C8F-661E-4440-8B49-94E4A176AD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499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4200" cy="175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86200"/>
            <a:ext cx="3124200" cy="175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753AFB8-ACCD-486E-AE7A-0F97F1B3AA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0289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A76638-934A-40CF-B67A-A5D8ADFCA1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20437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453730-5CC2-42C4-AE00-4EEF0DAA08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9500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473FBD-DB33-4829-9EEC-770798E0A0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201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1B351F-6E7E-4EB3-90B6-8AD1E8F9E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06598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3C25C2-83B3-4070-BED6-198FBFA915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0300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41C02-1522-41D5-ADD7-C8A9733849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86877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A63C6C-7309-4701-A6AA-342BF0C3D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15349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E75411-E6F5-4D11-A19E-6A7D03F31F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21419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70025F-9234-4F0E-86D0-F8BF4367F4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98808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7FAF27-D3B3-4D93-8C7C-0D0E52686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4011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92444D-5EED-418E-9E16-E9A37F333D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1131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7DD9C6-D54D-428E-BF53-777AA6FABC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89243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0D7943-7B59-4327-8E8E-5A4DDFDFB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40573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C310F1-250D-468D-AE70-FF1983BB79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1269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826CB2-5283-4BE2-A432-F4EDED0146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5991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FDB8E1-4418-479E-AA00-278EF3227D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91233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39D91F-CF85-4A4B-949F-69EF78CB87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14416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99B81E-24F2-4553-90A9-957FAC8A1D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34952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2DED64-46AC-4EF7-B21F-DD670442C9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944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1BA748-36BF-44D1-8352-AE545B252C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46774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51BB25-821A-48A5-897B-142BA0533F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0803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7956AA-D494-4329-94E9-EC9F4AA35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09757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B2481B-8BA2-4B7B-B4F5-F3DB870AFC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79752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85311A-DC5C-4E5B-90FD-2AE1E3695A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04014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9C27A7-D5A0-4C82-93BF-AF758A50C7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49335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51F932-0AF5-4AF4-9E76-F0FCFC679D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832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7A92D0-5BA4-4F3D-880D-04AFEDEFF5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5585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324277-D351-46E4-8396-EA4A9CE0C8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74602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9AD5A5-2740-4A43-BFAE-00CCFEB76F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60568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CE1940-DF7C-4CAB-A48B-7D9B177031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54238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34DA53-FC9D-494D-861D-EDC77806D9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28059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9585B5-5EB1-4416-AD45-8D5E0DF25C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5980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B26892-7D04-426C-86A6-CCA011AC1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71334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318ACD-D3C4-4D0A-8B23-1F32566730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88615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545A38-F977-48C6-8E61-63C3FCDC04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72620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A40540-1CBC-42D9-9965-11E8AC8DC3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60466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C1B6E3-25EC-43DB-B078-2D6253FBA3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85712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D328E8-29A0-4D11-A5FC-ED2EF59DD1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29596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E5B22F-FD26-4779-8855-404B5AE90B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79384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EBAFA9-90FF-4E15-A7AD-B6EAC3736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43982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1846E4-D2D4-4138-BF2A-D017A0962A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07188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336479-5362-4308-BD1F-7E49C8BBFF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1000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5CD501-57BA-4948-B3F9-FB1128FBE4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085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F49214-6C3B-4347-8C60-1A2A7999A9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60359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9D1431-CC95-4B88-BAD3-4024A7E70C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9992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ED672F-1608-4FB0-954D-C95C6605B2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69607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DAA9F9-02C5-4D5C-BBC5-9C078194F9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43970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3143F2-19A5-4D91-846A-E474C3BA81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64833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345C73-CD8E-4BCF-98F1-4BC376064F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20447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32260D-F531-49AC-B04A-75366CE488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70035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0013A7-EA67-42CB-AB5F-2C80ED3E4E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20523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3D49AC-0EDE-4AC8-B20D-9961B9DAC2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1892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8E6641-A2DE-4381-A7BE-B6E9902858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984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74E5AB5-4FFE-4BC1-AEA0-57EB30D248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9007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 MT" charset="0"/>
              </a:rPr>
              <a:t>Second level</a:t>
            </a:r>
          </a:p>
          <a:p>
            <a:pPr lvl="2"/>
            <a:r>
              <a:rPr lang="en-US" smtClean="0">
                <a:sym typeface="Gill Sans MT" charset="0"/>
              </a:rPr>
              <a:t>Third level</a:t>
            </a:r>
          </a:p>
          <a:p>
            <a:pPr lvl="3"/>
            <a:r>
              <a:rPr lang="en-US" smtClean="0">
                <a:sym typeface="Gill Sans MT" charset="0"/>
              </a:rPr>
              <a:t>Fourth level</a:t>
            </a:r>
          </a:p>
          <a:p>
            <a:pPr lvl="4"/>
            <a:r>
              <a:rPr lang="en-US" smtClean="0">
                <a:sym typeface="Gill Sans MT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AEB865A1-D834-4091-A752-33E3C67F0A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algn="ctr" rtl="0" fontAlgn="base">
        <a:spcBef>
          <a:spcPts val="800"/>
        </a:spcBef>
        <a:spcAft>
          <a:spcPct val="0"/>
        </a:spcAft>
        <a:defRPr sz="32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1pPr>
      <a:lvl2pPr marL="419100" algn="ctr" rtl="0" fontAlgn="base">
        <a:spcBef>
          <a:spcPts val="700"/>
        </a:spcBef>
        <a:spcAft>
          <a:spcPct val="0"/>
        </a:spcAft>
        <a:defRPr sz="28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2pPr>
      <a:lvl3pPr marL="876300" algn="ctr" rtl="0" fontAlgn="base">
        <a:spcBef>
          <a:spcPts val="600"/>
        </a:spcBef>
        <a:spcAft>
          <a:spcPct val="0"/>
        </a:spcAft>
        <a:defRPr sz="24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3pPr>
      <a:lvl4pPr marL="1333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4pPr>
      <a:lvl5pPr marL="17907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346F5E01-94A4-4194-9A42-A525B13F7A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429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430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  <p:sp>
        <p:nvSpPr>
          <p:cNvPr id="3074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760CB55D-7E0F-4A2D-8BF2-916596A81D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429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430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 MT" charset="0"/>
              </a:rPr>
              <a:t>Second level</a:t>
            </a:r>
          </a:p>
          <a:p>
            <a:pPr lvl="2"/>
            <a:r>
              <a:rPr lang="en-US" smtClean="0">
                <a:sym typeface="Gill Sans MT" charset="0"/>
              </a:rPr>
              <a:t>Third level</a:t>
            </a:r>
          </a:p>
          <a:p>
            <a:pPr lvl="3"/>
            <a:r>
              <a:rPr lang="en-US" smtClean="0">
                <a:sym typeface="Gill Sans MT" charset="0"/>
              </a:rPr>
              <a:t>Fourth level</a:t>
            </a:r>
          </a:p>
          <a:p>
            <a:pPr lvl="4"/>
            <a:r>
              <a:rPr lang="en-US" smtClean="0">
                <a:sym typeface="Gill Sans MT" charset="0"/>
              </a:rPr>
              <a:t>Fifth level</a:t>
            </a:r>
          </a:p>
        </p:txBody>
      </p:sp>
      <p:sp>
        <p:nvSpPr>
          <p:cNvPr id="4099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6AA8DE93-FA63-4764-92FB-848523E177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048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049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56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1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 MT" charset="0"/>
              </a:rPr>
              <a:t>Second level</a:t>
            </a:r>
          </a:p>
          <a:p>
            <a:pPr lvl="2"/>
            <a:r>
              <a:rPr lang="en-US" smtClean="0">
                <a:sym typeface="Gill Sans MT" charset="0"/>
              </a:rPr>
              <a:t>Third level</a:t>
            </a:r>
          </a:p>
          <a:p>
            <a:pPr lvl="3"/>
            <a:r>
              <a:rPr lang="en-US" smtClean="0">
                <a:sym typeface="Gill Sans MT" charset="0"/>
              </a:rPr>
              <a:t>Fourth level</a:t>
            </a:r>
          </a:p>
          <a:p>
            <a:pPr lvl="4"/>
            <a:r>
              <a:rPr lang="en-US" smtClean="0">
                <a:sym typeface="Gill Sans MT" charset="0"/>
              </a:rPr>
              <a:t>Fifth level</a:t>
            </a:r>
          </a:p>
        </p:txBody>
      </p:sp>
      <p:sp>
        <p:nvSpPr>
          <p:cNvPr id="5123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BE65662B-D8EC-4A21-84DB-75E27180EC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048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049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56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1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2325" y="6467475"/>
            <a:ext cx="24447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9827EC2B-9343-4896-9242-C10DA13511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7429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11430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 MT" charset="0"/>
              </a:rPr>
              <a:t>Second level</a:t>
            </a:r>
          </a:p>
          <a:p>
            <a:pPr lvl="2"/>
            <a:r>
              <a:rPr lang="en-US" smtClean="0">
                <a:sym typeface="Gill Sans MT" charset="0"/>
              </a:rPr>
              <a:t>Third level</a:t>
            </a:r>
          </a:p>
          <a:p>
            <a:pPr lvl="3"/>
            <a:r>
              <a:rPr lang="en-US" smtClean="0">
                <a:sym typeface="Gill Sans MT" charset="0"/>
              </a:rPr>
              <a:t>Fourth level</a:t>
            </a:r>
          </a:p>
          <a:p>
            <a:pPr lvl="4"/>
            <a:r>
              <a:rPr lang="en-US" smtClean="0">
                <a:sym typeface="Gill Sans MT" charset="0"/>
              </a:rPr>
              <a:t>Fifth level</a:t>
            </a:r>
          </a:p>
        </p:txBody>
      </p:sp>
      <p:sp>
        <p:nvSpPr>
          <p:cNvPr id="717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598E33FB-1881-4C9B-9E73-A9699F36B45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048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049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56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1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45500" y="6467475"/>
            <a:ext cx="241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Gill Sans MT" charset="0"/>
                <a:cs typeface="Gill Sans MT" charset="0"/>
                <a:sym typeface="Gill Sans MT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F9E63F25-0677-4DC7-950F-B48BB242EA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Gill Sans MT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charset="0"/>
          <a:ea typeface="ヒラギノ角ゴ ProN W3" charset="0"/>
          <a:cs typeface="ヒラギノ角ゴ ProN W3" charset="0"/>
          <a:sym typeface="Gill Sans MT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1pPr>
      <a:lvl2pPr marL="7429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2pPr>
      <a:lvl3pPr marL="11430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ideo" Target="Macintosh%20HD:Users:pmyrow:Desktop:WebPage2.ppt_media:media10-2.mo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ideo" Target="Macintosh%20HD:Users:pmyrow:Desktop:WebPage2.ppt_media:media20-2.mov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5.xml"/><Relationship Id="rId1" Type="http://schemas.openxmlformats.org/officeDocument/2006/relationships/video" Target="Macintosh%20HD:Users:pmyrow:Desktop:WebPage2.ppt_media:media30-2.mov" TargetMode="Externa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35.xml"/><Relationship Id="rId1" Type="http://schemas.openxmlformats.org/officeDocument/2006/relationships/video" Target="Macintosh%20HD:Users:pmyrow:Desktop:WebPage2.ppt_media:media40-2.mo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Layout" Target="../slideLayouts/slideLayout35.xml"/><Relationship Id="rId1" Type="http://schemas.openxmlformats.org/officeDocument/2006/relationships/video" Target="Macintosh%20HD:Users:pmyrow:Desktop:WebPage2.ppt_media:media50-2.m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45455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517775"/>
            <a:ext cx="7772400" cy="1470025"/>
          </a:xfrm>
          <a:ln/>
        </p:spPr>
        <p:txBody>
          <a:bodyPr/>
          <a:lstStyle/>
          <a:p>
            <a:r>
              <a:rPr lang="en-US"/>
              <a:t>Dynamics and adjustment</a:t>
            </a:r>
            <a:br>
              <a:rPr lang="en-US"/>
            </a:br>
            <a:r>
              <a:rPr lang="en-US"/>
              <a:t>of wave ripples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192588"/>
            <a:ext cx="9144000" cy="25019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Colleagues at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Massachusetts Institute of Technology</a:t>
            </a:r>
            <a:endParaRPr lang="en-US"/>
          </a:p>
          <a:p>
            <a:pPr>
              <a:lnSpc>
                <a:spcPct val="90000"/>
              </a:lnSpc>
              <a:spcBef>
                <a:spcPts val="2500"/>
              </a:spcBef>
            </a:pPr>
            <a:r>
              <a:rPr lang="en-US" sz="3000">
                <a:solidFill>
                  <a:schemeClr val="tx1"/>
                </a:solidFill>
              </a:rPr>
              <a:t>Taylor Perron, Justin Kao, Kim Huppert, Abby Koss, Jocelyn Fuentes, and John Southard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6200" y="220663"/>
            <a:ext cx="2401887" cy="2249488"/>
          </a:xfrm>
          <a:prstGeom prst="rect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050" y="144463"/>
            <a:ext cx="2251075" cy="2401887"/>
          </a:xfrm>
          <a:prstGeom prst="rect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45455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media10-2.mov" descr="WebPage2.ppt_media/media10-2.mov">
            <a:hlinkClick r:id="" action="ppaction://media"/>
          </p:cNvPr>
          <p:cNvPicPr>
            <a:picLocks noChangeAspect="1" noChangeArrowheads="1"/>
          </p:cNvPicPr>
          <p:nvPr>
            <a:quickTime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11588"/>
            <a:ext cx="5673725" cy="294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Rectangle 2"/>
          <p:cNvSpPr>
            <a:spLocks/>
          </p:cNvSpPr>
          <p:nvPr/>
        </p:nvSpPr>
        <p:spPr bwMode="auto">
          <a:xfrm>
            <a:off x="-128588" y="3963988"/>
            <a:ext cx="35671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Ripples arise from an instability in sediment transport over bed perturbations. Avalanching + settling limit growth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3503613" y="5059363"/>
            <a:ext cx="11969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For flow to </a:t>
            </a:r>
            <a:endParaRPr lang="en-US" sz="1800">
              <a:solidFill>
                <a:schemeClr val="tx1"/>
              </a:solidFill>
              <a:latin typeface="Gill Sans MT" charset="0"/>
              <a:ea typeface="Lucida Grande" charset="0"/>
              <a:cs typeface="Lucida Grande" charset="0"/>
              <a:sym typeface="Gill Sans MT" charset="0"/>
            </a:endParaRPr>
          </a:p>
          <a:p>
            <a:r>
              <a:rPr lang="en-US" sz="1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the right:</a:t>
            </a:r>
          </a:p>
        </p:txBody>
      </p:sp>
      <p:sp>
        <p:nvSpPr>
          <p:cNvPr id="10244" name="Rectangle 4"/>
          <p:cNvSpPr>
            <a:spLocks/>
          </p:cNvSpPr>
          <p:nvPr/>
        </p:nvSpPr>
        <p:spPr bwMode="auto">
          <a:xfrm rot="-1500000">
            <a:off x="5341938" y="5014913"/>
            <a:ext cx="1625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Flow accelerates over bump </a:t>
            </a:r>
            <a:endParaRPr lang="en-US" sz="1800">
              <a:solidFill>
                <a:schemeClr val="tx1"/>
              </a:solidFill>
              <a:latin typeface="Gill Sans MT" charset="0"/>
              <a:ea typeface="Lucida Grande" charset="0"/>
              <a:cs typeface="Lucida Grande" charset="0"/>
              <a:sym typeface="Gill Sans MT" charset="0"/>
            </a:endParaRPr>
          </a:p>
          <a:p>
            <a:r>
              <a:rPr lang="en-US" sz="1600">
                <a:solidFill>
                  <a:schemeClr val="tx1"/>
                </a:solidFill>
                <a:latin typeface="Wingdings" charset="2"/>
                <a:ea typeface="Wingdings" charset="2"/>
                <a:cs typeface="Wingdings" charset="2"/>
                <a:sym typeface="Wingdings" charset="2"/>
              </a:rPr>
              <a:t></a:t>
            </a:r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increasing </a:t>
            </a:r>
            <a:r>
              <a:rPr lang="en-US" sz="160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τ</a:t>
            </a:r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, erosion</a:t>
            </a:r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 rot="1620000">
            <a:off x="6567488" y="4962525"/>
            <a:ext cx="20510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Flow separation</a:t>
            </a:r>
            <a:endParaRPr lang="en-US" sz="1800">
              <a:solidFill>
                <a:schemeClr val="tx1"/>
              </a:solidFill>
              <a:latin typeface="Gill Sans MT" charset="0"/>
              <a:ea typeface="Lucida Grande" charset="0"/>
              <a:cs typeface="Lucida Grande" charset="0"/>
              <a:sym typeface="Gill Sans MT" charset="0"/>
            </a:endParaRPr>
          </a:p>
          <a:p>
            <a:pPr>
              <a:buClr>
                <a:srgbClr val="000000"/>
              </a:buClr>
              <a:buSzPct val="100000"/>
              <a:buFont typeface="Wingdings" charset="2"/>
              <a:buChar char="à"/>
            </a:pPr>
            <a:r>
              <a:rPr lang="en-US" sz="160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τ</a:t>
            </a:r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 drops, </a:t>
            </a:r>
            <a:endParaRPr lang="en-US" sz="1800">
              <a:solidFill>
                <a:schemeClr val="tx1"/>
              </a:solidFill>
              <a:latin typeface="Gill Sans MT" charset="0"/>
              <a:ea typeface="Lucida Grande" charset="0"/>
              <a:cs typeface="Lucida Grande" charset="0"/>
              <a:sym typeface="Gill Sans MT" charset="0"/>
            </a:endParaRPr>
          </a:p>
          <a:p>
            <a:r>
              <a:rPr lang="en-US" sz="16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deposition</a:t>
            </a: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5789613" y="3756025"/>
            <a:ext cx="19177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16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Sand in suspension settles in troughs</a:t>
            </a: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230188" y="379413"/>
            <a:ext cx="2946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Waves generate oscillating flow near bed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2" t="6844" r="28445" b="66783"/>
          <a:stretch>
            <a:fillRect/>
          </a:stretch>
        </p:blipFill>
        <p:spPr bwMode="auto">
          <a:xfrm>
            <a:off x="3322638" y="0"/>
            <a:ext cx="5772150" cy="37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9" name="Rectangle 9"/>
          <p:cNvSpPr>
            <a:spLocks/>
          </p:cNvSpPr>
          <p:nvPr/>
        </p:nvSpPr>
        <p:spPr bwMode="auto">
          <a:xfrm>
            <a:off x="6491288" y="3154363"/>
            <a:ext cx="2768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Clifton &amp; Dingler [1984]</a:t>
            </a:r>
          </a:p>
        </p:txBody>
      </p:sp>
      <p:sp>
        <p:nvSpPr>
          <p:cNvPr id="10250" name="Rectangle 10"/>
          <p:cNvSpPr>
            <a:spLocks/>
          </p:cNvSpPr>
          <p:nvPr/>
        </p:nvSpPr>
        <p:spPr bwMode="auto">
          <a:xfrm>
            <a:off x="3438525" y="6270625"/>
            <a:ext cx="1122363" cy="134938"/>
          </a:xfrm>
          <a:prstGeom prst="rect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8100" dist="23000" dir="5400000" algn="ctr" rotWithShape="0">
              <a:schemeClr val="bg2">
                <a:alpha val="34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1" name="Rectangle 11"/>
          <p:cNvSpPr>
            <a:spLocks/>
          </p:cNvSpPr>
          <p:nvPr/>
        </p:nvSpPr>
        <p:spPr bwMode="auto">
          <a:xfrm>
            <a:off x="3689350" y="6346825"/>
            <a:ext cx="542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3 cm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7016750" y="4341813"/>
            <a:ext cx="0" cy="385762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3" name="Rectangle 13"/>
          <p:cNvSpPr>
            <a:spLocks/>
          </p:cNvSpPr>
          <p:nvPr/>
        </p:nvSpPr>
        <p:spPr bwMode="auto">
          <a:xfrm rot="1439999">
            <a:off x="7051675" y="5995988"/>
            <a:ext cx="19177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16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Avalanching</a:t>
            </a: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7693025" y="6242050"/>
            <a:ext cx="334963" cy="163513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5" name="Rectangle 15"/>
          <p:cNvSpPr>
            <a:spLocks/>
          </p:cNvSpPr>
          <p:nvPr/>
        </p:nvSpPr>
        <p:spPr bwMode="auto">
          <a:xfrm>
            <a:off x="652463" y="1925638"/>
            <a:ext cx="190976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Airy, shallow water:</a:t>
            </a:r>
          </a:p>
        </p:txBody>
      </p:sp>
      <p:pic>
        <p:nvPicPr>
          <p:cNvPr id="10256" name="Picture 16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242570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16212-B984-410C-9F50-E6A814068515}" type="slidenum">
              <a:rPr lang="en-US"/>
              <a:pPr/>
              <a:t>3</a:t>
            </a:fld>
            <a:endParaRPr lang="en-U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9398000" cy="676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133C-21EA-49BE-A74A-706BD92981BE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9460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media20-2.mov" descr="WebPage2.ppt_media/media20-2.mov">
            <a:hlinkClick r:id="" action="ppaction://media"/>
          </p:cNvPr>
          <p:cNvPicPr>
            <a:picLocks noChangeAspect="1" noChangeArrowheads="1"/>
          </p:cNvPicPr>
          <p:nvPr>
            <a:quickTime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AutoShape 2"/>
          <p:cNvSpPr>
            <a:spLocks/>
          </p:cNvSpPr>
          <p:nvPr/>
        </p:nvSpPr>
        <p:spPr bwMode="auto">
          <a:xfrm rot="-5400000">
            <a:off x="4798219" y="2512219"/>
            <a:ext cx="3001963" cy="5686425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>
            <a:outerShdw blurRad="38100" dist="23000" dir="5400000" algn="ctr" rotWithShape="0">
              <a:schemeClr val="bg2">
                <a:alpha val="34999"/>
              </a:scheme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 rot="5400000">
            <a:off x="3255962" y="-1576387"/>
            <a:ext cx="3870325" cy="10382250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>
            <a:outerShdw blurRad="38100" dist="23000" dir="5400000" algn="ctr" rotWithShape="0">
              <a:schemeClr val="bg2">
                <a:alpha val="34999"/>
              </a:scheme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8" name="Rectangle 4"/>
          <p:cNvSpPr>
            <a:spLocks/>
          </p:cNvSpPr>
          <p:nvPr/>
        </p:nvSpPr>
        <p:spPr bwMode="auto">
          <a:xfrm>
            <a:off x="82550" y="0"/>
            <a:ext cx="89916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Field-scale wave tank experiments to study ripple evolution under controlled conditions</a:t>
            </a:r>
          </a:p>
        </p:txBody>
      </p:sp>
      <p:sp>
        <p:nvSpPr>
          <p:cNvPr id="16389" name="Rectangle 5"/>
          <p:cNvSpPr>
            <a:spLocks/>
          </p:cNvSpPr>
          <p:nvPr/>
        </p:nvSpPr>
        <p:spPr bwMode="auto">
          <a:xfrm>
            <a:off x="1588" y="4397375"/>
            <a:ext cx="29591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“Beach” of polymer mats damps reflection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5610225" y="5032375"/>
            <a:ext cx="29591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Open duct 60 cm wide x 50 cm deep</a:t>
            </a:r>
          </a:p>
        </p:txBody>
      </p:sp>
      <p:sp>
        <p:nvSpPr>
          <p:cNvPr id="16391" name="Rectangle 7"/>
          <p:cNvSpPr>
            <a:spLocks/>
          </p:cNvSpPr>
          <p:nvPr/>
        </p:nvSpPr>
        <p:spPr bwMode="auto">
          <a:xfrm>
            <a:off x="5583238" y="1901825"/>
            <a:ext cx="31623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Variable-speed electric motor drives paddle</a:t>
            </a:r>
          </a:p>
        </p:txBody>
      </p:sp>
      <p:sp>
        <p:nvSpPr>
          <p:cNvPr id="16392" name="Rectangle 8"/>
          <p:cNvSpPr>
            <a:spLocks/>
          </p:cNvSpPr>
          <p:nvPr/>
        </p:nvSpPr>
        <p:spPr bwMode="auto">
          <a:xfrm>
            <a:off x="3335338" y="3125788"/>
            <a:ext cx="29591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0.18 mm sand, water depth 30-40 cm</a:t>
            </a:r>
          </a:p>
        </p:txBody>
      </p:sp>
      <p:grpSp>
        <p:nvGrpSpPr>
          <p:cNvPr id="16393" name="Group 9"/>
          <p:cNvGrpSpPr>
            <a:grpSpLocks/>
          </p:cNvGrpSpPr>
          <p:nvPr/>
        </p:nvGrpSpPr>
        <p:grpSpPr bwMode="auto">
          <a:xfrm>
            <a:off x="4029075" y="1435100"/>
            <a:ext cx="909638" cy="873125"/>
            <a:chOff x="0" y="0"/>
            <a:chExt cx="573" cy="550"/>
          </a:xfrm>
        </p:grpSpPr>
        <p:grpSp>
          <p:nvGrpSpPr>
            <p:cNvPr id="16394" name="Group 10"/>
            <p:cNvGrpSpPr>
              <a:grpSpLocks/>
            </p:cNvGrpSpPr>
            <p:nvPr/>
          </p:nvGrpSpPr>
          <p:grpSpPr bwMode="auto">
            <a:xfrm rot="3240000">
              <a:off x="111" y="46"/>
              <a:ext cx="350" cy="455"/>
              <a:chOff x="0" y="0"/>
              <a:chExt cx="349" cy="454"/>
            </a:xfrm>
          </p:grpSpPr>
          <p:sp>
            <p:nvSpPr>
              <p:cNvPr id="16395" name="AutoShape 11"/>
              <p:cNvSpPr>
                <a:spLocks/>
              </p:cNvSpPr>
              <p:nvPr/>
            </p:nvSpPr>
            <p:spPr bwMode="auto">
              <a:xfrm>
                <a:off x="0" y="1"/>
                <a:ext cx="349" cy="45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7962"/>
                    </a:moveTo>
                    <a:lnTo>
                      <a:pt x="10338" y="0"/>
                    </a:lnTo>
                    <a:lnTo>
                      <a:pt x="21600" y="0"/>
                    </a:lnTo>
                    <a:lnTo>
                      <a:pt x="21600" y="13638"/>
                    </a:lnTo>
                    <a:lnTo>
                      <a:pt x="11262" y="21600"/>
                    </a:lnTo>
                    <a:lnTo>
                      <a:pt x="0" y="21600"/>
                    </a:lnTo>
                    <a:close/>
                    <a:moveTo>
                      <a:pt x="0" y="7962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38100" dist="23000" dir="5400000" algn="ctr" rotWithShape="0">
                  <a:schemeClr val="bg2">
                    <a:alpha val="34999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FFFFFF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396" name="AutoShape 12"/>
              <p:cNvSpPr>
                <a:spLocks/>
              </p:cNvSpPr>
              <p:nvPr/>
            </p:nvSpPr>
            <p:spPr bwMode="auto">
              <a:xfrm>
                <a:off x="182" y="0"/>
                <a:ext cx="167" cy="45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7962"/>
                    </a:moveTo>
                    <a:lnTo>
                      <a:pt x="21600" y="0"/>
                    </a:lnTo>
                    <a:lnTo>
                      <a:pt x="21600" y="13638"/>
                    </a:lnTo>
                    <a:lnTo>
                      <a:pt x="0" y="21600"/>
                    </a:lnTo>
                    <a:close/>
                    <a:moveTo>
                      <a:pt x="0" y="7962"/>
                    </a:moveTo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FFFFFF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397" name="AutoShape 13"/>
              <p:cNvSpPr>
                <a:spLocks/>
              </p:cNvSpPr>
              <p:nvPr/>
            </p:nvSpPr>
            <p:spPr bwMode="auto">
              <a:xfrm>
                <a:off x="0" y="2"/>
                <a:ext cx="349" cy="16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600"/>
                    </a:moveTo>
                    <a:lnTo>
                      <a:pt x="10338" y="0"/>
                    </a:lnTo>
                    <a:lnTo>
                      <a:pt x="21600" y="0"/>
                    </a:lnTo>
                    <a:lnTo>
                      <a:pt x="11262" y="21600"/>
                    </a:lnTo>
                    <a:close/>
                    <a:moveTo>
                      <a:pt x="0" y="21600"/>
                    </a:moveTo>
                  </a:path>
                </a:pathLst>
              </a:custGeom>
              <a:solidFill>
                <a:srgbClr val="FFFFFF">
                  <a:alpha val="2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FFFFFF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398" name="AutoShape 14"/>
              <p:cNvSpPr>
                <a:spLocks/>
              </p:cNvSpPr>
              <p:nvPr/>
            </p:nvSpPr>
            <p:spPr bwMode="auto">
              <a:xfrm>
                <a:off x="0" y="1"/>
                <a:ext cx="349" cy="45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7962"/>
                    </a:moveTo>
                    <a:lnTo>
                      <a:pt x="10338" y="0"/>
                    </a:lnTo>
                    <a:lnTo>
                      <a:pt x="21600" y="0"/>
                    </a:lnTo>
                    <a:lnTo>
                      <a:pt x="21600" y="13638"/>
                    </a:lnTo>
                    <a:lnTo>
                      <a:pt x="11262" y="21600"/>
                    </a:lnTo>
                    <a:lnTo>
                      <a:pt x="0" y="21600"/>
                    </a:lnTo>
                    <a:close/>
                    <a:moveTo>
                      <a:pt x="0" y="7962"/>
                    </a:moveTo>
                    <a:lnTo>
                      <a:pt x="11262" y="7962"/>
                    </a:lnTo>
                    <a:lnTo>
                      <a:pt x="21600" y="0"/>
                    </a:lnTo>
                    <a:moveTo>
                      <a:pt x="11262" y="7962"/>
                    </a:moveTo>
                    <a:lnTo>
                      <a:pt x="11262" y="21600"/>
                    </a:lnTo>
                  </a:path>
                </a:pathLst>
              </a:custGeom>
              <a:noFill/>
              <a:ln w="9525" cap="flat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grpSp>
          <p:nvGrpSpPr>
            <p:cNvPr id="16399" name="Group 15"/>
            <p:cNvGrpSpPr>
              <a:grpSpLocks/>
            </p:cNvGrpSpPr>
            <p:nvPr/>
          </p:nvGrpSpPr>
          <p:grpSpPr bwMode="auto">
            <a:xfrm rot="9060000">
              <a:off x="265" y="322"/>
              <a:ext cx="186" cy="171"/>
              <a:chOff x="0" y="0"/>
              <a:chExt cx="185" cy="171"/>
            </a:xfrm>
          </p:grpSpPr>
          <p:sp>
            <p:nvSpPr>
              <p:cNvPr id="16400" name="AutoShape 16"/>
              <p:cNvSpPr>
                <a:spLocks/>
              </p:cNvSpPr>
              <p:nvPr/>
            </p:nvSpPr>
            <p:spPr bwMode="auto">
              <a:xfrm>
                <a:off x="0" y="0"/>
                <a:ext cx="185" cy="17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700"/>
                    </a:moveTo>
                    <a:cubicBezTo>
                      <a:pt x="0" y="1209"/>
                      <a:pt x="4835" y="0"/>
                      <a:pt x="10800" y="0"/>
                    </a:cubicBezTo>
                    <a:cubicBezTo>
                      <a:pt x="16765" y="0"/>
                      <a:pt x="21600" y="1209"/>
                      <a:pt x="21600" y="2700"/>
                    </a:cubicBezTo>
                    <a:lnTo>
                      <a:pt x="21600" y="18900"/>
                    </a:lnTo>
                    <a:cubicBezTo>
                      <a:pt x="21600" y="20391"/>
                      <a:pt x="16765" y="21600"/>
                      <a:pt x="10800" y="21600"/>
                    </a:cubicBezTo>
                    <a:cubicBezTo>
                      <a:pt x="4835" y="21600"/>
                      <a:pt x="0" y="20391"/>
                      <a:pt x="0" y="18900"/>
                    </a:cubicBezTo>
                    <a:close/>
                    <a:moveTo>
                      <a:pt x="0" y="270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38100" dist="23000" dir="5400000" algn="ctr" rotWithShape="0">
                  <a:schemeClr val="bg2">
                    <a:alpha val="34999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FFFFFF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401" name="AutoShape 17"/>
              <p:cNvSpPr>
                <a:spLocks/>
              </p:cNvSpPr>
              <p:nvPr/>
            </p:nvSpPr>
            <p:spPr bwMode="auto">
              <a:xfrm>
                <a:off x="0" y="0"/>
                <a:ext cx="185" cy="42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0" y="10800"/>
                    </a:moveTo>
                  </a:path>
                </a:pathLst>
              </a:custGeom>
              <a:solidFill>
                <a:srgbClr val="FFFFFF">
                  <a:alpha val="3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FFFFFF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402" name="AutoShape 18"/>
              <p:cNvSpPr>
                <a:spLocks/>
              </p:cNvSpPr>
              <p:nvPr/>
            </p:nvSpPr>
            <p:spPr bwMode="auto">
              <a:xfrm>
                <a:off x="0" y="0"/>
                <a:ext cx="185" cy="17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2700"/>
                    </a:moveTo>
                    <a:cubicBezTo>
                      <a:pt x="21600" y="4191"/>
                      <a:pt x="16765" y="5400"/>
                      <a:pt x="10800" y="5400"/>
                    </a:cubicBezTo>
                    <a:cubicBezTo>
                      <a:pt x="4835" y="5400"/>
                      <a:pt x="0" y="4191"/>
                      <a:pt x="0" y="2700"/>
                    </a:cubicBezTo>
                    <a:cubicBezTo>
                      <a:pt x="0" y="1209"/>
                      <a:pt x="4835" y="0"/>
                      <a:pt x="10800" y="0"/>
                    </a:cubicBezTo>
                    <a:cubicBezTo>
                      <a:pt x="16765" y="0"/>
                      <a:pt x="21600" y="1209"/>
                      <a:pt x="21600" y="2700"/>
                    </a:cubicBezTo>
                    <a:lnTo>
                      <a:pt x="21600" y="18900"/>
                    </a:lnTo>
                    <a:cubicBezTo>
                      <a:pt x="21600" y="20391"/>
                      <a:pt x="16765" y="21600"/>
                      <a:pt x="10800" y="21600"/>
                    </a:cubicBezTo>
                    <a:cubicBezTo>
                      <a:pt x="4835" y="21600"/>
                      <a:pt x="0" y="20391"/>
                      <a:pt x="0" y="18900"/>
                    </a:cubicBezTo>
                    <a:lnTo>
                      <a:pt x="0" y="2700"/>
                    </a:lnTo>
                  </a:path>
                </a:pathLst>
              </a:custGeom>
              <a:noFill/>
              <a:ln w="9525" cap="flat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sp>
        <p:nvSpPr>
          <p:cNvPr id="16403" name="Rectangle 19"/>
          <p:cNvSpPr>
            <a:spLocks/>
          </p:cNvSpPr>
          <p:nvPr/>
        </p:nvSpPr>
        <p:spPr bwMode="auto">
          <a:xfrm>
            <a:off x="1588" y="1290638"/>
            <a:ext cx="4356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Time-lapse camera triggered every N wave periods (experiments last &gt;10</a:t>
            </a:r>
            <a:r>
              <a:rPr lang="en-US" sz="2400" baseline="300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4</a:t>
            </a: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 periods)</a:t>
            </a:r>
          </a:p>
        </p:txBody>
      </p:sp>
      <p:sp>
        <p:nvSpPr>
          <p:cNvPr id="16404" name="Rectangle 20"/>
          <p:cNvSpPr>
            <a:spLocks/>
          </p:cNvSpPr>
          <p:nvPr/>
        </p:nvSpPr>
        <p:spPr bwMode="auto">
          <a:xfrm>
            <a:off x="7310438" y="574675"/>
            <a:ext cx="20701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>
              <a:spcBef>
                <a:spcPts val="575"/>
              </a:spcBef>
            </a:pPr>
            <a:r>
              <a:rPr lang="en-US" sz="24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Spotlight illumination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7853363" y="1373188"/>
            <a:ext cx="341312" cy="363537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3805238" y="5403850"/>
            <a:ext cx="1614487" cy="98425"/>
          </a:xfrm>
          <a:prstGeom prst="rect">
            <a:avLst/>
          </a:prstGeom>
          <a:gradFill rotWithShape="0">
            <a:gsLst>
              <a:gs pos="0">
                <a:srgbClr val="ECECEC"/>
              </a:gs>
              <a:gs pos="65001">
                <a:srgbClr val="CECECE"/>
              </a:gs>
              <a:gs pos="100000">
                <a:srgbClr val="BABABA"/>
              </a:gs>
            </a:gsLst>
            <a:lin ang="5400000" scaled="1"/>
          </a:gradFill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3940175" y="5459413"/>
            <a:ext cx="13335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30 cm</a:t>
            </a: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1506538" y="5956300"/>
            <a:ext cx="6197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1 second in movie = 10 minutes real time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82550" y="657225"/>
            <a:ext cx="8991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32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Ripples spreading from an initial bump</a:t>
            </a:r>
          </a:p>
        </p:txBody>
      </p:sp>
      <p:pic>
        <p:nvPicPr>
          <p:cNvPr id="17413" name="media30-2.mov" descr="WebPage2.ppt_media/media30-2.mov">
            <a:hlinkClick r:id="" action="ppaction://media"/>
          </p:cNvPr>
          <p:cNvPicPr>
            <a:picLocks noChangeAspect="1" noChangeArrowheads="1"/>
          </p:cNvPicPr>
          <p:nvPr>
            <a:quickTime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11338"/>
            <a:ext cx="9144000" cy="323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63538" y="3030538"/>
            <a:ext cx="965200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-22225" y="3030538"/>
            <a:ext cx="17510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Light direction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457200" y="698500"/>
            <a:ext cx="8229600" cy="2027238"/>
          </a:xfrm>
          <a:ln/>
        </p:spPr>
        <p:txBody>
          <a:bodyPr/>
          <a:lstStyle/>
          <a:p>
            <a:pPr marL="304800" lvl="1" indent="-304800">
              <a:spcBef>
                <a:spcPct val="0"/>
              </a:spcBef>
              <a:buClr>
                <a:srgbClr val="FFFFFF"/>
              </a:buClr>
            </a:pPr>
            <a:r>
              <a:rPr lang="en-US">
                <a:solidFill>
                  <a:srgbClr val="FFFFFF"/>
                </a:solidFill>
              </a:rPr>
              <a:t>Initial bed grown from leveled, raked sand to equilibrium ripple wavelength</a:t>
            </a:r>
            <a:endParaRPr lang="en-US"/>
          </a:p>
          <a:p>
            <a:pPr marL="304800" lvl="1" indent="-304800">
              <a:buClr>
                <a:srgbClr val="FFFFFF"/>
              </a:buClr>
            </a:pPr>
            <a:r>
              <a:rPr lang="en-US">
                <a:solidFill>
                  <a:srgbClr val="FFFFFF"/>
                </a:solidFill>
              </a:rPr>
              <a:t>Step change in wave orbital diameter causes ripple wavelength to lengthen or shorten by up to 5 cm</a:t>
            </a:r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3568700" y="5673725"/>
            <a:ext cx="2017713" cy="98425"/>
          </a:xfrm>
          <a:prstGeom prst="rect">
            <a:avLst/>
          </a:prstGeom>
          <a:gradFill rotWithShape="0">
            <a:gsLst>
              <a:gs pos="0">
                <a:srgbClr val="ECECEC"/>
              </a:gs>
              <a:gs pos="65001">
                <a:srgbClr val="CECECE"/>
              </a:gs>
              <a:gs pos="100000">
                <a:srgbClr val="BABABA"/>
              </a:gs>
            </a:gsLst>
            <a:lin ang="5400000" scaled="1"/>
          </a:gradFill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3940175" y="5730875"/>
            <a:ext cx="13335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40 cm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1506538" y="6227763"/>
            <a:ext cx="6197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1 second in movie = 10 minutes real time</a:t>
            </a:r>
          </a:p>
        </p:txBody>
      </p:sp>
      <p:pic>
        <p:nvPicPr>
          <p:cNvPr id="19461" name="media40-2.mov" descr="WebPage2.ppt_media/media40-2.mov">
            <a:hlinkClick r:id="" action="ppaction://media"/>
          </p:cNvPr>
          <p:cNvPicPr>
            <a:picLocks noChangeAspect="1" noChangeArrowheads="1"/>
          </p:cNvPicPr>
          <p:nvPr>
            <a:quickTime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0988"/>
            <a:ext cx="9144000" cy="257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Rectangle 6"/>
          <p:cNvSpPr>
            <a:spLocks/>
          </p:cNvSpPr>
          <p:nvPr/>
        </p:nvSpPr>
        <p:spPr bwMode="auto">
          <a:xfrm>
            <a:off x="82550" y="39688"/>
            <a:ext cx="8991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32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Experiments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363538" y="3684588"/>
            <a:ext cx="965200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-22225" y="3684588"/>
            <a:ext cx="17510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Light direction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media50-2.mov" descr="WebPage2.ppt_media/media50-2.mov">
            <a:hlinkClick r:id="" action="ppaction://media"/>
          </p:cNvPr>
          <p:cNvPicPr>
            <a:picLocks noChangeAspect="1" noChangeArrowheads="1"/>
          </p:cNvPicPr>
          <p:nvPr>
            <a:quickTime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0988"/>
            <a:ext cx="9144000" cy="257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8500"/>
            <a:ext cx="8229600" cy="2027238"/>
          </a:xfrm>
          <a:ln/>
        </p:spPr>
        <p:txBody>
          <a:bodyPr/>
          <a:lstStyle/>
          <a:p>
            <a:pPr marL="304800" lvl="1" indent="-304800">
              <a:spcBef>
                <a:spcPct val="0"/>
              </a:spcBef>
              <a:buClr>
                <a:srgbClr val="FFFFFF"/>
              </a:buClr>
            </a:pPr>
            <a:r>
              <a:rPr lang="en-US">
                <a:solidFill>
                  <a:srgbClr val="FFFFFF"/>
                </a:solidFill>
              </a:rPr>
              <a:t>Initial bed grown from leveled, raked sand to equilibrium ripple wavelength</a:t>
            </a:r>
            <a:endParaRPr lang="en-US"/>
          </a:p>
          <a:p>
            <a:pPr marL="304800" lvl="1" indent="-304800">
              <a:buClr>
                <a:srgbClr val="FFFFFF"/>
              </a:buClr>
            </a:pPr>
            <a:r>
              <a:rPr lang="en-US">
                <a:solidFill>
                  <a:srgbClr val="FFFFFF"/>
                </a:solidFill>
              </a:rPr>
              <a:t>Step change in wave orbital diameter causes ripple wavelength to lengthen or shorten by up to 5 cm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3568700" y="5673725"/>
            <a:ext cx="2017713" cy="98425"/>
          </a:xfrm>
          <a:prstGeom prst="rect">
            <a:avLst/>
          </a:prstGeom>
          <a:gradFill rotWithShape="0">
            <a:gsLst>
              <a:gs pos="0">
                <a:srgbClr val="ECECEC"/>
              </a:gs>
              <a:gs pos="65001">
                <a:srgbClr val="CECECE"/>
              </a:gs>
              <a:gs pos="100000">
                <a:srgbClr val="BABABA"/>
              </a:gs>
            </a:gsLst>
            <a:lin ang="5400000" scaled="1"/>
          </a:gradFill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84" name="Rectangle 4"/>
          <p:cNvSpPr>
            <a:spLocks/>
          </p:cNvSpPr>
          <p:nvPr/>
        </p:nvSpPr>
        <p:spPr bwMode="auto">
          <a:xfrm>
            <a:off x="3940175" y="5730875"/>
            <a:ext cx="13335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40 cm</a:t>
            </a:r>
          </a:p>
        </p:txBody>
      </p:sp>
      <p:sp>
        <p:nvSpPr>
          <p:cNvPr id="20485" name="Rectangle 5"/>
          <p:cNvSpPr>
            <a:spLocks/>
          </p:cNvSpPr>
          <p:nvPr/>
        </p:nvSpPr>
        <p:spPr bwMode="auto">
          <a:xfrm>
            <a:off x="1506538" y="6227763"/>
            <a:ext cx="6197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1 second in movie = 10 minutes real time</a:t>
            </a:r>
          </a:p>
        </p:txBody>
      </p:sp>
      <p:sp>
        <p:nvSpPr>
          <p:cNvPr id="20486" name="Rectangle 6"/>
          <p:cNvSpPr>
            <a:spLocks/>
          </p:cNvSpPr>
          <p:nvPr/>
        </p:nvSpPr>
        <p:spPr bwMode="auto">
          <a:xfrm>
            <a:off x="82550" y="39688"/>
            <a:ext cx="8991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3200">
                <a:solidFill>
                  <a:srgbClr val="FFFFFF"/>
                </a:solidFill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Experiments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363538" y="3684588"/>
            <a:ext cx="965200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 type="none" w="med" len="med"/>
            <a:tailEnd type="arrow" w="sm" len="sm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88" name="Rectangle 8"/>
          <p:cNvSpPr>
            <a:spLocks/>
          </p:cNvSpPr>
          <p:nvPr/>
        </p:nvSpPr>
        <p:spPr bwMode="auto">
          <a:xfrm>
            <a:off x="-22225" y="3684588"/>
            <a:ext cx="17510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charset="0"/>
                <a:ea typeface="Gill Sans MT" charset="0"/>
                <a:cs typeface="Gill Sans MT" charset="0"/>
                <a:sym typeface="Gill Sans MT" charset="0"/>
              </a:rPr>
              <a:t>Light direction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Blank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- 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Only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- 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- Title and Content">
  <a:themeElements>
    <a:clrScheme name="Default - Title and Cont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- Blank">
  <a:themeElements>
    <a:clrScheme name="Default -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Blank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- Title and Content">
  <a:themeElements>
    <a:clrScheme name="Default - Title and Cont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- Blank">
  <a:themeElements>
    <a:clrScheme name="Default -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Blank">
      <a:majorFont>
        <a:latin typeface="Gill Sans MT"/>
        <a:ea typeface="ヒラギノ角ゴ ProN W3"/>
        <a:cs typeface="ヒラギノ角ゴ ProN W3"/>
      </a:majorFont>
      <a:minorFont>
        <a:latin typeface="Gill Sans M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307</Words>
  <Characters>0</Characters>
  <Application>Microsoft Office PowerPoint</Application>
  <PresentationFormat>On-screen Show (4:3)</PresentationFormat>
  <Lines>0</Lines>
  <Paragraphs>45</Paragraphs>
  <Slides>8</Slides>
  <Notes>2</Notes>
  <HiddenSlides>0</HiddenSlides>
  <MMClips>5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Default - Title Slide</vt:lpstr>
      <vt:lpstr>Default - Blank</vt:lpstr>
      <vt:lpstr>Default - Title Only</vt:lpstr>
      <vt:lpstr>Default - Title and Content</vt:lpstr>
      <vt:lpstr>Default - Title and Content</vt:lpstr>
      <vt:lpstr>Default - Blank</vt:lpstr>
      <vt:lpstr>Default - Title and Content</vt:lpstr>
      <vt:lpstr>Default - Blank</vt:lpstr>
      <vt:lpstr>Dynamics and adjustment of wave ripples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Perron</dc:creator>
  <cp:lastModifiedBy>Mandy Sulfrian</cp:lastModifiedBy>
  <cp:revision>1</cp:revision>
  <dcterms:modified xsi:type="dcterms:W3CDTF">2012-10-25T18:43:55Z</dcterms:modified>
</cp:coreProperties>
</file>