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7" r:id="rId2"/>
    <p:sldId id="258" r:id="rId3"/>
    <p:sldId id="265" r:id="rId4"/>
    <p:sldId id="256" r:id="rId5"/>
    <p:sldId id="259" r:id="rId6"/>
    <p:sldId id="260" r:id="rId7"/>
    <p:sldId id="261"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B8C9"/>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88632"/>
  </p:normalViewPr>
  <p:slideViewPr>
    <p:cSldViewPr snapToGrid="0" snapToObjects="1">
      <p:cViewPr varScale="1">
        <p:scale>
          <a:sx n="88" d="100"/>
          <a:sy n="88" d="100"/>
        </p:scale>
        <p:origin x="11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7275B-6BF2-A744-87CE-34307D48712F}" type="datetimeFigureOut">
              <a:rPr lang="en-US" smtClean="0"/>
              <a:t>10/20/18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12F6A-7A34-894A-8FAC-FD0D86ACB65F}" type="slidenum">
              <a:rPr lang="en-US" smtClean="0"/>
              <a:t>‹#›</a:t>
            </a:fld>
            <a:endParaRPr lang="en-US"/>
          </a:p>
        </p:txBody>
      </p:sp>
    </p:spTree>
    <p:extLst>
      <p:ext uri="{BB962C8B-B14F-4D97-AF65-F5344CB8AC3E}">
        <p14:creationId xmlns:p14="http://schemas.microsoft.com/office/powerpoint/2010/main" val="2547154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sri.com/en-us/arcgis/geodesig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ites.coloradocollege.edu/csiddoway/files/2018/10/CC_CampusMasterPlan_2015_p1-47.pd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sites.coloradocollege.edu/csiddoway/files/2018/10/CC_CampusMasterPlan_2015_p81-181.pdf" TargetMode="External"/><Relationship Id="rId4" Type="http://schemas.openxmlformats.org/officeDocument/2006/relationships/hyperlink" Target="https://sites.coloradocollege.edu/csiddoway/files/2018/10/CC_CampusMasterPlan_2015_p48-80.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ites.coloradocollege.edu/csiddoway/files/2018/10/CC_CampusMasterPlan_2015_p81-181.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rPr>
              <a:t>Purpose</a:t>
            </a:r>
            <a:r>
              <a:rPr lang="en-US" sz="1200" b="0" i="0" kern="1200" dirty="0">
                <a:solidFill>
                  <a:schemeClr val="tx1"/>
                </a:solidFill>
                <a:effectLst/>
                <a:latin typeface="+mn-lt"/>
                <a:ea typeface="+mn-ea"/>
                <a:cs typeface="+mn-cs"/>
              </a:rPr>
              <a:t>:  Use </a:t>
            </a:r>
            <a:r>
              <a:rPr lang="en-US" sz="1200" b="0" i="0" kern="1200" dirty="0" err="1">
                <a:solidFill>
                  <a:schemeClr val="tx1"/>
                </a:solidFill>
                <a:effectLst/>
                <a:latin typeface="+mn-lt"/>
                <a:ea typeface="+mn-ea"/>
                <a:cs typeface="+mn-cs"/>
              </a:rPr>
              <a:t>Geodesign</a:t>
            </a:r>
            <a:r>
              <a:rPr lang="en-US" sz="1200" b="0" i="0" kern="1200" dirty="0">
                <a:solidFill>
                  <a:schemeClr val="tx1"/>
                </a:solidFill>
                <a:effectLst/>
                <a:latin typeface="+mn-lt"/>
                <a:ea typeface="+mn-ea"/>
                <a:cs typeface="+mn-cs"/>
              </a:rPr>
              <a:t> methods to plan and create a CC campus landscape that is suited to its regional climate, hydrology, and urban setting today and in the coming decades.  </a:t>
            </a:r>
          </a:p>
          <a:p>
            <a:r>
              <a:rPr lang="en-US" sz="1200" b="0" i="0" kern="1200" dirty="0">
                <a:solidFill>
                  <a:schemeClr val="tx1"/>
                </a:solidFill>
                <a:effectLst/>
                <a:latin typeface="+mn-lt"/>
                <a:ea typeface="+mn-ea"/>
                <a:cs typeface="+mn-cs"/>
              </a:rPr>
              <a:t>Working together as members of the campus and community, identify sites and design interventions that allow the campus landscape to: 1) function in harmony with earth surface processes; 2) provide outdoor environments for learning, reflection, and relaxation; and 3) stimulate the tendencies of residents of campus and city center for environmental stewardship.</a:t>
            </a:r>
          </a:p>
          <a:p>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rPr>
              <a:t>Geodesign</a:t>
            </a:r>
            <a:r>
              <a:rPr lang="en-US" sz="1200" b="0" i="0" kern="1200" dirty="0">
                <a:solidFill>
                  <a:schemeClr val="tx1"/>
                </a:solidFill>
                <a:effectLst/>
                <a:latin typeface="+mn-lt"/>
                <a:ea typeface="+mn-ea"/>
                <a:cs typeface="+mn-cs"/>
              </a:rPr>
              <a:t> background:</a:t>
            </a:r>
          </a:p>
          <a:p>
            <a:r>
              <a:rPr lang="en-US" sz="1200" b="0" i="0" u="sng" kern="1200" dirty="0">
                <a:solidFill>
                  <a:schemeClr val="tx1"/>
                </a:solidFill>
                <a:effectLst/>
                <a:latin typeface="+mn-lt"/>
                <a:ea typeface="+mn-ea"/>
                <a:cs typeface="+mn-cs"/>
                <a:hlinkClick r:id="rId3"/>
              </a:rPr>
              <a:t>Geodesign is</a:t>
            </a:r>
            <a:r>
              <a:rPr lang="en-US" sz="1200" b="0" i="0" kern="1200" dirty="0">
                <a:solidFill>
                  <a:schemeClr val="tx1"/>
                </a:solidFill>
                <a:effectLst/>
                <a:latin typeface="+mn-lt"/>
                <a:ea typeface="+mn-ea"/>
                <a:cs typeface="+mn-cs"/>
              </a:rPr>
              <a:t> an approach that addresses spatial challenges that arise in built and natural environments,</a:t>
            </a:r>
          </a:p>
          <a:p>
            <a:r>
              <a:rPr lang="en-US" sz="1200" b="0" i="0" kern="1200" dirty="0">
                <a:solidFill>
                  <a:schemeClr val="tx1"/>
                </a:solidFill>
                <a:effectLst/>
                <a:latin typeface="+mn-lt"/>
                <a:ea typeface="+mn-ea"/>
                <a:cs typeface="+mn-cs"/>
              </a:rPr>
              <a:t>using  relevant scientific and geographic data assembled within a GIS framework. It uses an open, iterative process that allows integration of priorities, viewpoints, and data resources from specialists, administrators, community members and other stakeholders.   Examples of priorities that guide our campus </a:t>
            </a:r>
            <a:r>
              <a:rPr lang="en-US" sz="1200" b="0" i="0" kern="1200" dirty="0" err="1">
                <a:solidFill>
                  <a:schemeClr val="tx1"/>
                </a:solidFill>
                <a:effectLst/>
                <a:latin typeface="+mn-lt"/>
                <a:ea typeface="+mn-ea"/>
                <a:cs typeface="+mn-cs"/>
              </a:rPr>
              <a:t>geodesign</a:t>
            </a:r>
            <a:r>
              <a:rPr lang="en-US" sz="1200" b="0" i="0" kern="1200" dirty="0">
                <a:solidFill>
                  <a:schemeClr val="tx1"/>
                </a:solidFill>
                <a:effectLst/>
                <a:latin typeface="+mn-lt"/>
                <a:ea typeface="+mn-ea"/>
                <a:cs typeface="+mn-cs"/>
              </a:rPr>
              <a:t> process are sustainability, energy efficiency, economic factors, infrastructure, risk and resilience, water and </a:t>
            </a:r>
            <a:r>
              <a:rPr lang="en-US" sz="1200" b="0" i="0" kern="1200" dirty="0" err="1">
                <a:solidFill>
                  <a:schemeClr val="tx1"/>
                </a:solidFill>
                <a:effectLst/>
                <a:latin typeface="+mn-lt"/>
                <a:ea typeface="+mn-ea"/>
                <a:cs typeface="+mn-cs"/>
              </a:rPr>
              <a:t>stormwater</a:t>
            </a:r>
            <a:r>
              <a:rPr lang="en-US" sz="1200" b="0" i="0" kern="1200" dirty="0">
                <a:solidFill>
                  <a:schemeClr val="tx1"/>
                </a:solidFill>
                <a:effectLst/>
                <a:latin typeface="+mn-lt"/>
                <a:ea typeface="+mn-ea"/>
                <a:cs typeface="+mn-cs"/>
              </a:rPr>
              <a:t> management,  urban ecology, and aesthetics.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Why now?  </a:t>
            </a:r>
          </a:p>
          <a:p>
            <a:r>
              <a:rPr lang="en-US" sz="1200" b="0" i="0" kern="1200" dirty="0">
                <a:solidFill>
                  <a:schemeClr val="tx1"/>
                </a:solidFill>
                <a:effectLst/>
                <a:latin typeface="+mn-lt"/>
                <a:ea typeface="+mn-ea"/>
                <a:cs typeface="+mn-cs"/>
              </a:rPr>
              <a:t>Colorado Springs is experiencing a pulse of urban renewal and revitalization of its City center, which coincides with efforts in restoration of the City’s waterways, Monument Creek and Fountain Creek.  The City recently experienced devastating fires and floods at the mountain-urban interface, that have spurred efforts to stabilize mountain slopes, and  identify suitable vegetation and emplace water control structures that help to reduce the loss of infrastructure.  There is a shift in residential design toward space- and energy- efficient  accommodations and a health, “livable” urban environment.  </a:t>
            </a:r>
          </a:p>
          <a:p>
            <a:endParaRPr lang="en-US" dirty="0"/>
          </a:p>
        </p:txBody>
      </p:sp>
      <p:sp>
        <p:nvSpPr>
          <p:cNvPr id="4" name="Slide Number Placeholder 3"/>
          <p:cNvSpPr>
            <a:spLocks noGrp="1"/>
          </p:cNvSpPr>
          <p:nvPr>
            <p:ph type="sldNum" sz="quarter" idx="5"/>
          </p:nvPr>
        </p:nvSpPr>
        <p:spPr/>
        <p:txBody>
          <a:bodyPr/>
          <a:lstStyle/>
          <a:p>
            <a:fld id="{8A812F6A-7A34-894A-8FAC-FD0D86ACB65F}" type="slidenum">
              <a:rPr lang="en-US" smtClean="0"/>
              <a:t>1</a:t>
            </a:fld>
            <a:endParaRPr lang="en-US"/>
          </a:p>
        </p:txBody>
      </p:sp>
    </p:spTree>
    <p:extLst>
      <p:ext uri="{BB962C8B-B14F-4D97-AF65-F5344CB8AC3E}">
        <p14:creationId xmlns:p14="http://schemas.microsoft.com/office/powerpoint/2010/main" val="419000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2015 CC Campus Master plan, p. 82-83</a:t>
            </a:r>
          </a:p>
        </p:txBody>
      </p:sp>
      <p:sp>
        <p:nvSpPr>
          <p:cNvPr id="4" name="Slide Number Placeholder 3"/>
          <p:cNvSpPr>
            <a:spLocks noGrp="1"/>
          </p:cNvSpPr>
          <p:nvPr>
            <p:ph type="sldNum" sz="quarter" idx="5"/>
          </p:nvPr>
        </p:nvSpPr>
        <p:spPr/>
        <p:txBody>
          <a:bodyPr/>
          <a:lstStyle/>
          <a:p>
            <a:fld id="{8A812F6A-7A34-894A-8FAC-FD0D86ACB65F}" type="slidenum">
              <a:rPr lang="en-US" smtClean="0"/>
              <a:t>4</a:t>
            </a:fld>
            <a:endParaRPr lang="en-US"/>
          </a:p>
        </p:txBody>
      </p:sp>
    </p:spTree>
    <p:extLst>
      <p:ext uri="{BB962C8B-B14F-4D97-AF65-F5344CB8AC3E}">
        <p14:creationId xmlns:p14="http://schemas.microsoft.com/office/powerpoint/2010/main" val="16034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Campus master plan, pages 1 – 47</a:t>
            </a:r>
            <a:r>
              <a:rPr lang="en-US" sz="1200" b="0" i="0" u="sng" kern="1200" dirty="0">
                <a:solidFill>
                  <a:schemeClr val="tx1"/>
                </a:solidFill>
                <a:effectLst/>
                <a:latin typeface="+mn-lt"/>
                <a:ea typeface="+mn-ea"/>
                <a:cs typeface="+mn-cs"/>
              </a:rPr>
              <a:t>, https://</a:t>
            </a:r>
            <a:r>
              <a:rPr lang="en-US" sz="1200" b="0" i="0" u="sng" kern="1200" dirty="0" err="1">
                <a:solidFill>
                  <a:schemeClr val="tx1"/>
                </a:solidFill>
                <a:effectLst/>
                <a:latin typeface="+mn-lt"/>
                <a:ea typeface="+mn-ea"/>
                <a:cs typeface="+mn-cs"/>
              </a:rPr>
              <a:t>sites.coloradocollege.edu</a:t>
            </a:r>
            <a:r>
              <a:rPr lang="en-US" sz="1200" b="0" i="0" u="sng" kern="1200" dirty="0">
                <a:solidFill>
                  <a:schemeClr val="tx1"/>
                </a:solidFill>
                <a:effectLst/>
                <a:latin typeface="+mn-lt"/>
                <a:ea typeface="+mn-ea"/>
                <a:cs typeface="+mn-cs"/>
              </a:rPr>
              <a:t>/</a:t>
            </a:r>
            <a:r>
              <a:rPr lang="en-US" sz="1200" b="0" i="0" u="sng" kern="1200" dirty="0" err="1">
                <a:solidFill>
                  <a:schemeClr val="tx1"/>
                </a:solidFill>
                <a:effectLst/>
                <a:latin typeface="+mn-lt"/>
                <a:ea typeface="+mn-ea"/>
                <a:cs typeface="+mn-cs"/>
              </a:rPr>
              <a:t>csiddoway</a:t>
            </a:r>
            <a:r>
              <a:rPr lang="en-US" sz="1200" b="0" i="0" u="sng" kern="1200" dirty="0">
                <a:solidFill>
                  <a:schemeClr val="tx1"/>
                </a:solidFill>
                <a:effectLst/>
                <a:latin typeface="+mn-lt"/>
                <a:ea typeface="+mn-ea"/>
                <a:cs typeface="+mn-cs"/>
              </a:rPr>
              <a:t>/files/2018/10/CC_CampusMasterPlan_2015_p1-47.pdf</a:t>
            </a: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4"/>
              </a:rPr>
              <a:t>Campus master plan, pages 48-80</a:t>
            </a:r>
            <a:r>
              <a:rPr lang="en-US" sz="1200" b="0" i="0" u="sng" kern="1200" dirty="0">
                <a:solidFill>
                  <a:schemeClr val="tx1"/>
                </a:solidFill>
                <a:effectLst/>
                <a:latin typeface="+mn-lt"/>
                <a:ea typeface="+mn-ea"/>
                <a:cs typeface="+mn-cs"/>
              </a:rPr>
              <a:t>, </a:t>
            </a:r>
            <a:r>
              <a:rPr lang="en-US" dirty="0"/>
              <a:t>https://</a:t>
            </a:r>
            <a:r>
              <a:rPr lang="en-US" dirty="0" err="1"/>
              <a:t>sites.coloradocollege.edu</a:t>
            </a:r>
            <a:r>
              <a:rPr lang="en-US" dirty="0"/>
              <a:t>/</a:t>
            </a:r>
            <a:r>
              <a:rPr lang="en-US" dirty="0" err="1"/>
              <a:t>csiddoway</a:t>
            </a:r>
            <a:r>
              <a:rPr lang="en-US" dirty="0"/>
              <a:t>/files/2018/10/CC_CampusMasterPlan_2015_p48-80.pdf</a:t>
            </a:r>
            <a:endParaRPr lang="en-US" sz="1200" b="0" i="0" kern="1200" dirty="0">
              <a:solidFill>
                <a:schemeClr val="tx1"/>
              </a:solidFill>
              <a:effectLst/>
              <a:latin typeface="+mn-lt"/>
              <a:ea typeface="+mn-ea"/>
              <a:cs typeface="+mn-cs"/>
            </a:endParaRPr>
          </a:p>
          <a:p>
            <a:pPr fontAlgn="base"/>
            <a:r>
              <a:rPr lang="en-US" sz="1200" b="0" i="0" u="sng" kern="1200" dirty="0">
                <a:solidFill>
                  <a:schemeClr val="tx1"/>
                </a:solidFill>
                <a:effectLst/>
                <a:latin typeface="+mn-lt"/>
                <a:ea typeface="+mn-ea"/>
                <a:cs typeface="+mn-cs"/>
                <a:hlinkClick r:id="rId5"/>
              </a:rPr>
              <a:t>Campus master plan, pages 81-181</a:t>
            </a:r>
            <a:r>
              <a:rPr lang="en-US" sz="1200" b="0" i="0" u="sng" kern="1200" dirty="0">
                <a:solidFill>
                  <a:schemeClr val="tx1"/>
                </a:solidFill>
                <a:effectLst/>
                <a:latin typeface="+mn-lt"/>
                <a:ea typeface="+mn-ea"/>
                <a:cs typeface="+mn-cs"/>
              </a:rPr>
              <a:t>, </a:t>
            </a:r>
            <a:r>
              <a:rPr lang="en-US" dirty="0"/>
              <a:t>https://</a:t>
            </a:r>
            <a:r>
              <a:rPr lang="en-US" dirty="0" err="1"/>
              <a:t>sites.coloradocollege.edu</a:t>
            </a:r>
            <a:r>
              <a:rPr lang="en-US" dirty="0"/>
              <a:t>/</a:t>
            </a:r>
            <a:r>
              <a:rPr lang="en-US" dirty="0" err="1"/>
              <a:t>csiddoway</a:t>
            </a:r>
            <a:r>
              <a:rPr lang="en-US" dirty="0"/>
              <a:t>/files/2018/10/CC_CampusMasterPlan_2015_p81-181.pdf</a:t>
            </a:r>
          </a:p>
        </p:txBody>
      </p:sp>
      <p:sp>
        <p:nvSpPr>
          <p:cNvPr id="4" name="Slide Number Placeholder 3"/>
          <p:cNvSpPr>
            <a:spLocks noGrp="1"/>
          </p:cNvSpPr>
          <p:nvPr>
            <p:ph type="sldNum" sz="quarter" idx="5"/>
          </p:nvPr>
        </p:nvSpPr>
        <p:spPr/>
        <p:txBody>
          <a:bodyPr/>
          <a:lstStyle/>
          <a:p>
            <a:fld id="{8A812F6A-7A34-894A-8FAC-FD0D86ACB65F}" type="slidenum">
              <a:rPr lang="en-US" smtClean="0"/>
              <a:t>5</a:t>
            </a:fld>
            <a:endParaRPr lang="en-US"/>
          </a:p>
        </p:txBody>
      </p:sp>
    </p:spTree>
    <p:extLst>
      <p:ext uri="{BB962C8B-B14F-4D97-AF65-F5344CB8AC3E}">
        <p14:creationId xmlns:p14="http://schemas.microsoft.com/office/powerpoint/2010/main" val="221388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92-93, 149, 164, and 174-177 Sustainability</a:t>
            </a:r>
          </a:p>
        </p:txBody>
      </p:sp>
      <p:sp>
        <p:nvSpPr>
          <p:cNvPr id="4" name="Slide Number Placeholder 3"/>
          <p:cNvSpPr>
            <a:spLocks noGrp="1"/>
          </p:cNvSpPr>
          <p:nvPr>
            <p:ph type="sldNum" sz="quarter" idx="5"/>
          </p:nvPr>
        </p:nvSpPr>
        <p:spPr/>
        <p:txBody>
          <a:bodyPr/>
          <a:lstStyle/>
          <a:p>
            <a:fld id="{8A812F6A-7A34-894A-8FAC-FD0D86ACB65F}" type="slidenum">
              <a:rPr lang="en-US" smtClean="0"/>
              <a:t>6</a:t>
            </a:fld>
            <a:endParaRPr lang="en-US"/>
          </a:p>
        </p:txBody>
      </p:sp>
    </p:spTree>
    <p:extLst>
      <p:ext uri="{BB962C8B-B14F-4D97-AF65-F5344CB8AC3E}">
        <p14:creationId xmlns:p14="http://schemas.microsoft.com/office/powerpoint/2010/main" val="4119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 CC campus landscape be developed as a vital example of </a:t>
            </a:r>
            <a:r>
              <a:rPr lang="en-US" dirty="0" err="1"/>
              <a:t>Geodesign</a:t>
            </a:r>
            <a:r>
              <a:rPr lang="en-US" dirty="0"/>
              <a:t> for environmental change within an urban landscape?</a:t>
            </a:r>
          </a:p>
        </p:txBody>
      </p:sp>
      <p:sp>
        <p:nvSpPr>
          <p:cNvPr id="4" name="Slide Number Placeholder 3"/>
          <p:cNvSpPr>
            <a:spLocks noGrp="1"/>
          </p:cNvSpPr>
          <p:nvPr>
            <p:ph type="sldNum" sz="quarter" idx="5"/>
          </p:nvPr>
        </p:nvSpPr>
        <p:spPr/>
        <p:txBody>
          <a:bodyPr/>
          <a:lstStyle/>
          <a:p>
            <a:fld id="{8A812F6A-7A34-894A-8FAC-FD0D86ACB65F}" type="slidenum">
              <a:rPr lang="en-US" smtClean="0"/>
              <a:t>7</a:t>
            </a:fld>
            <a:endParaRPr lang="en-US"/>
          </a:p>
        </p:txBody>
      </p:sp>
    </p:spTree>
    <p:extLst>
      <p:ext uri="{BB962C8B-B14F-4D97-AF65-F5344CB8AC3E}">
        <p14:creationId xmlns:p14="http://schemas.microsoft.com/office/powerpoint/2010/main" val="59080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resources:  see http://</a:t>
            </a:r>
            <a:r>
              <a:rPr lang="en-US" dirty="0" err="1"/>
              <a:t>sites.coloradocollege.edu</a:t>
            </a:r>
            <a:r>
              <a:rPr lang="en-US" dirty="0"/>
              <a:t>/</a:t>
            </a:r>
            <a:r>
              <a:rPr lang="en-US" dirty="0" err="1"/>
              <a:t>csiddoway</a:t>
            </a:r>
            <a:r>
              <a:rPr lang="en-US" dirty="0"/>
              <a:t>/</a:t>
            </a:r>
            <a:r>
              <a:rPr lang="en-US" dirty="0" err="1"/>
              <a:t>geodesign</a:t>
            </a:r>
            <a:r>
              <a:rPr lang="en-US" dirty="0"/>
              <a:t>-at-cc/ </a:t>
            </a:r>
          </a:p>
        </p:txBody>
      </p:sp>
      <p:sp>
        <p:nvSpPr>
          <p:cNvPr id="4" name="Slide Number Placeholder 3"/>
          <p:cNvSpPr>
            <a:spLocks noGrp="1"/>
          </p:cNvSpPr>
          <p:nvPr>
            <p:ph type="sldNum" sz="quarter" idx="5"/>
          </p:nvPr>
        </p:nvSpPr>
        <p:spPr/>
        <p:txBody>
          <a:bodyPr/>
          <a:lstStyle/>
          <a:p>
            <a:fld id="{8A812F6A-7A34-894A-8FAC-FD0D86ACB65F}" type="slidenum">
              <a:rPr lang="en-US" smtClean="0"/>
              <a:t>8</a:t>
            </a:fld>
            <a:endParaRPr lang="en-US"/>
          </a:p>
        </p:txBody>
      </p:sp>
    </p:spTree>
    <p:extLst>
      <p:ext uri="{BB962C8B-B14F-4D97-AF65-F5344CB8AC3E}">
        <p14:creationId xmlns:p14="http://schemas.microsoft.com/office/powerpoint/2010/main" val="362086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3"/>
              </a:rPr>
              <a:t>Campus master plan, pages 130-131</a:t>
            </a:r>
            <a:r>
              <a:rPr lang="en-US" sz="1200" b="0" i="0" u="sng" kern="1200" dirty="0">
                <a:solidFill>
                  <a:schemeClr val="tx1"/>
                </a:solidFill>
                <a:effectLst/>
                <a:latin typeface="+mn-lt"/>
                <a:ea typeface="+mn-ea"/>
                <a:cs typeface="+mn-cs"/>
              </a:rPr>
              <a:t>, within </a:t>
            </a:r>
            <a:r>
              <a:rPr lang="en-US" dirty="0"/>
              <a:t>https://</a:t>
            </a:r>
            <a:r>
              <a:rPr lang="en-US" dirty="0" err="1"/>
              <a:t>sites.coloradocollege.edu</a:t>
            </a:r>
            <a:r>
              <a:rPr lang="en-US" dirty="0"/>
              <a:t>/</a:t>
            </a:r>
            <a:r>
              <a:rPr lang="en-US" dirty="0" err="1"/>
              <a:t>csiddoway</a:t>
            </a:r>
            <a:r>
              <a:rPr lang="en-US" dirty="0"/>
              <a:t>/files/2018/10/CC_CampusMasterPlan_2015_p81-181.pdf</a:t>
            </a:r>
          </a:p>
        </p:txBody>
      </p:sp>
      <p:sp>
        <p:nvSpPr>
          <p:cNvPr id="4" name="Slide Number Placeholder 3"/>
          <p:cNvSpPr>
            <a:spLocks noGrp="1"/>
          </p:cNvSpPr>
          <p:nvPr>
            <p:ph type="sldNum" sz="quarter" idx="5"/>
          </p:nvPr>
        </p:nvSpPr>
        <p:spPr/>
        <p:txBody>
          <a:bodyPr/>
          <a:lstStyle/>
          <a:p>
            <a:fld id="{8A812F6A-7A34-894A-8FAC-FD0D86ACB65F}" type="slidenum">
              <a:rPr lang="en-US" smtClean="0"/>
              <a:t>9</a:t>
            </a:fld>
            <a:endParaRPr lang="en-US"/>
          </a:p>
        </p:txBody>
      </p:sp>
    </p:spTree>
    <p:extLst>
      <p:ext uri="{BB962C8B-B14F-4D97-AF65-F5344CB8AC3E}">
        <p14:creationId xmlns:p14="http://schemas.microsoft.com/office/powerpoint/2010/main" val="91301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582AFF-0AA3-EB46-86F9-2E4C67EA7EE1}" type="datetimeFigureOut">
              <a:rPr lang="en-US" smtClean="0"/>
              <a:t>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98309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582AFF-0AA3-EB46-86F9-2E4C67EA7EE1}" type="datetimeFigureOut">
              <a:rPr lang="en-US" smtClean="0"/>
              <a:t>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60170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582AFF-0AA3-EB46-86F9-2E4C67EA7EE1}" type="datetimeFigureOut">
              <a:rPr lang="en-US" smtClean="0"/>
              <a:t>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36108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582AFF-0AA3-EB46-86F9-2E4C67EA7EE1}" type="datetimeFigureOut">
              <a:rPr lang="en-US" smtClean="0"/>
              <a:t>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19905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582AFF-0AA3-EB46-86F9-2E4C67EA7EE1}" type="datetimeFigureOut">
              <a:rPr lang="en-US" smtClean="0"/>
              <a:t>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192585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582AFF-0AA3-EB46-86F9-2E4C67EA7EE1}" type="datetimeFigureOut">
              <a:rPr lang="en-US" smtClean="0"/>
              <a:t>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91248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582AFF-0AA3-EB46-86F9-2E4C67EA7EE1}" type="datetimeFigureOut">
              <a:rPr lang="en-US" smtClean="0"/>
              <a:t>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89841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582AFF-0AA3-EB46-86F9-2E4C67EA7EE1}" type="datetimeFigureOut">
              <a:rPr lang="en-US" smtClean="0"/>
              <a:t>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76630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82AFF-0AA3-EB46-86F9-2E4C67EA7EE1}" type="datetimeFigureOut">
              <a:rPr lang="en-US" smtClean="0"/>
              <a:t>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88502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582AFF-0AA3-EB46-86F9-2E4C67EA7EE1}" type="datetimeFigureOut">
              <a:rPr lang="en-US" smtClean="0"/>
              <a:t>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112995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582AFF-0AA3-EB46-86F9-2E4C67EA7EE1}" type="datetimeFigureOut">
              <a:rPr lang="en-US" smtClean="0"/>
              <a:t>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D4CED-1952-7948-B09D-99278FA95D48}" type="slidenum">
              <a:rPr lang="en-US" smtClean="0"/>
              <a:t>‹#›</a:t>
            </a:fld>
            <a:endParaRPr lang="en-US"/>
          </a:p>
        </p:txBody>
      </p:sp>
    </p:spTree>
    <p:extLst>
      <p:ext uri="{BB962C8B-B14F-4D97-AF65-F5344CB8AC3E}">
        <p14:creationId xmlns:p14="http://schemas.microsoft.com/office/powerpoint/2010/main" val="98376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82AFF-0AA3-EB46-86F9-2E4C67EA7EE1}" type="datetimeFigureOut">
              <a:rPr lang="en-US" smtClean="0"/>
              <a:t>10/20/18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D4CED-1952-7948-B09D-99278FA95D48}" type="slidenum">
              <a:rPr lang="en-US" smtClean="0"/>
              <a:t>‹#›</a:t>
            </a:fld>
            <a:endParaRPr lang="en-US"/>
          </a:p>
        </p:txBody>
      </p:sp>
    </p:spTree>
    <p:extLst>
      <p:ext uri="{BB962C8B-B14F-4D97-AF65-F5344CB8AC3E}">
        <p14:creationId xmlns:p14="http://schemas.microsoft.com/office/powerpoint/2010/main" val="1280217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eoforage.io/7m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geoforage.io/7m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sites.coloradocollege.edu/csiddoway/files/2018/10/CC_CampusMasterPlan_2015_p81-181.pdf" TargetMode="Externa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ites.coloradocollege.edu/csiddoway/files/2018/10/CC_CampusMasterPlan_2015_p81-181.pdf"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sites.coloradocollege.edu/csiddoway/files/2018/10/CC_CampusMasterPlan_2015_p81-181.pdf" TargetMode="Externa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coloradocollege.edu/basics/welcome/mission/" TargetMode="External"/><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Further%20resources:%20%20see%20http:/sites.coloradocollege.edu/csiddoway/geodesign-at-cc" TargetMode="External"/><Relationship Id="rId4" Type="http://schemas.openxmlformats.org/officeDocument/2006/relationships/hyperlink" Target="https://www.esri.com/en-us/arcgis/geodesig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sites.coloradocollege.edu/csiddoway/files/2018/10/CC_CampusMasterPlan_2015_p81-181.pdf"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4085B-0C9A-DA47-BD14-CD6241972C38}"/>
              </a:ext>
            </a:extLst>
          </p:cNvPr>
          <p:cNvSpPr txBox="1"/>
          <p:nvPr/>
        </p:nvSpPr>
        <p:spPr>
          <a:xfrm>
            <a:off x="551543" y="595086"/>
            <a:ext cx="6011326" cy="400110"/>
          </a:xfrm>
          <a:prstGeom prst="rect">
            <a:avLst/>
          </a:prstGeom>
          <a:noFill/>
        </p:spPr>
        <p:txBody>
          <a:bodyPr wrap="none" rtlCol="0">
            <a:spAutoFit/>
          </a:bodyPr>
          <a:lstStyle/>
          <a:p>
            <a:r>
              <a:rPr lang="en-US" sz="2000" b="1" dirty="0">
                <a:solidFill>
                  <a:srgbClr val="C00000"/>
                </a:solidFill>
              </a:rPr>
              <a:t>Colorado College </a:t>
            </a:r>
            <a:r>
              <a:rPr lang="en-US" sz="2000" b="1" dirty="0" err="1">
                <a:solidFill>
                  <a:srgbClr val="C00000"/>
                </a:solidFill>
              </a:rPr>
              <a:t>Geodesign</a:t>
            </a:r>
            <a:r>
              <a:rPr lang="en-US" sz="2000" b="1" dirty="0">
                <a:solidFill>
                  <a:srgbClr val="C00000"/>
                </a:solidFill>
              </a:rPr>
              <a:t> Workshop  --   ‘ prep ‘  talk</a:t>
            </a:r>
          </a:p>
        </p:txBody>
      </p:sp>
      <p:sp>
        <p:nvSpPr>
          <p:cNvPr id="5" name="TextBox 4">
            <a:extLst>
              <a:ext uri="{FF2B5EF4-FFF2-40B4-BE49-F238E27FC236}">
                <a16:creationId xmlns:a16="http://schemas.microsoft.com/office/drawing/2014/main" id="{236ADEF4-6ED6-214A-A837-47AA1CDB4766}"/>
              </a:ext>
            </a:extLst>
          </p:cNvPr>
          <p:cNvSpPr txBox="1"/>
          <p:nvPr/>
        </p:nvSpPr>
        <p:spPr>
          <a:xfrm>
            <a:off x="754743" y="1219199"/>
            <a:ext cx="8098971" cy="4893647"/>
          </a:xfrm>
          <a:prstGeom prst="rect">
            <a:avLst/>
          </a:prstGeom>
          <a:noFill/>
        </p:spPr>
        <p:txBody>
          <a:bodyPr wrap="square" rtlCol="0">
            <a:spAutoFit/>
          </a:bodyPr>
          <a:lstStyle/>
          <a:p>
            <a:r>
              <a:rPr lang="en-US" dirty="0"/>
              <a:t>This six-slide ‘prep talk’ serves as a self-paced “pre-session”  that will acquaint you with Workshop goals, and stimulate your thinking about the CC campus and its urban perimeter.   Here we introduce “the problem” to be explored in the Workshop, and offer information about opportunities for change that may exist in the near future.</a:t>
            </a:r>
          </a:p>
          <a:p>
            <a:endParaRPr lang="en-US" dirty="0"/>
          </a:p>
          <a:p>
            <a:r>
              <a:rPr lang="en-US" dirty="0"/>
              <a:t>     </a:t>
            </a:r>
            <a:r>
              <a:rPr lang="en-US" sz="2000" dirty="0">
                <a:solidFill>
                  <a:schemeClr val="accent6">
                    <a:lumMod val="50000"/>
                  </a:schemeClr>
                </a:solidFill>
              </a:rPr>
              <a:t>Can you imagine </a:t>
            </a:r>
            <a:r>
              <a:rPr lang="en-US" sz="2000" i="1" dirty="0">
                <a:solidFill>
                  <a:schemeClr val="accent6">
                    <a:lumMod val="50000"/>
                  </a:schemeClr>
                </a:solidFill>
              </a:rPr>
              <a:t>changing</a:t>
            </a:r>
            <a:r>
              <a:rPr lang="en-US" sz="2000" dirty="0">
                <a:solidFill>
                  <a:schemeClr val="accent6">
                    <a:lumMod val="50000"/>
                  </a:schemeClr>
                </a:solidFill>
              </a:rPr>
              <a:t> the campus landscape for the better ?</a:t>
            </a:r>
          </a:p>
          <a:p>
            <a:r>
              <a:rPr lang="en-US" sz="2000" dirty="0">
                <a:solidFill>
                  <a:schemeClr val="accent6">
                    <a:lumMod val="50000"/>
                  </a:schemeClr>
                </a:solidFill>
              </a:rPr>
              <a:t>		</a:t>
            </a:r>
            <a:r>
              <a:rPr lang="en-US" sz="2000" dirty="0">
                <a:solidFill>
                  <a:schemeClr val="accent1">
                    <a:lumMod val="50000"/>
                  </a:schemeClr>
                </a:solidFill>
              </a:rPr>
              <a:t>Where ?   Why  ?   How  ?   For whom ?</a:t>
            </a:r>
          </a:p>
          <a:p>
            <a:endParaRPr lang="en-US" sz="2000" dirty="0">
              <a:solidFill>
                <a:schemeClr val="accent6">
                  <a:lumMod val="50000"/>
                </a:schemeClr>
              </a:solidFill>
            </a:endParaRPr>
          </a:p>
          <a:p>
            <a:r>
              <a:rPr lang="en-US" dirty="0"/>
              <a:t>     </a:t>
            </a:r>
          </a:p>
          <a:p>
            <a:r>
              <a:rPr lang="en-US" i="1" u="sng" dirty="0">
                <a:solidFill>
                  <a:srgbClr val="C00000"/>
                </a:solidFill>
              </a:rPr>
              <a:t>Content of the 8 slides that follow</a:t>
            </a:r>
            <a:r>
              <a:rPr lang="en-US" i="1" dirty="0">
                <a:solidFill>
                  <a:srgbClr val="C00000"/>
                </a:solidFill>
              </a:rPr>
              <a:t>:</a:t>
            </a:r>
          </a:p>
          <a:p>
            <a:pPr marL="400050" indent="-400050">
              <a:buAutoNum type="romanUcPeriod"/>
            </a:pPr>
            <a:r>
              <a:rPr lang="en-US" i="1" dirty="0"/>
              <a:t>The ‘prompt’  for our workshop problem</a:t>
            </a:r>
          </a:p>
          <a:p>
            <a:pPr marL="400050" indent="-400050">
              <a:buAutoNum type="romanUcPeriod"/>
            </a:pPr>
            <a:r>
              <a:rPr lang="en-US" i="1" dirty="0">
                <a:solidFill>
                  <a:schemeClr val="accent6">
                    <a:lumMod val="75000"/>
                  </a:schemeClr>
                </a:solidFill>
              </a:rPr>
              <a:t>The</a:t>
            </a:r>
            <a:r>
              <a:rPr lang="en-US" i="1" dirty="0"/>
              <a:t> </a:t>
            </a:r>
            <a:r>
              <a:rPr lang="en-US" b="1" i="1" dirty="0">
                <a:solidFill>
                  <a:schemeClr val="accent6">
                    <a:lumMod val="50000"/>
                  </a:schemeClr>
                </a:solidFill>
                <a:hlinkClick r:id="rId3"/>
              </a:rPr>
              <a:t>Geoforage</a:t>
            </a:r>
            <a:r>
              <a:rPr lang="en-US" i="1" dirty="0"/>
              <a:t>  </a:t>
            </a:r>
            <a:r>
              <a:rPr lang="en-US" i="1" dirty="0">
                <a:solidFill>
                  <a:schemeClr val="accent6">
                    <a:lumMod val="75000"/>
                  </a:schemeClr>
                </a:solidFill>
              </a:rPr>
              <a:t>app</a:t>
            </a:r>
            <a:r>
              <a:rPr lang="en-US" i="1" dirty="0"/>
              <a:t> </a:t>
            </a:r>
          </a:p>
          <a:p>
            <a:pPr marL="400050" indent="-400050">
              <a:buAutoNum type="romanUcPeriod"/>
            </a:pPr>
            <a:r>
              <a:rPr lang="en-US" dirty="0"/>
              <a:t>Sites with possibilities for immediate action:  a. New construction on campus</a:t>
            </a:r>
          </a:p>
          <a:p>
            <a:pPr marL="857250" lvl="1" indent="-400050">
              <a:buFont typeface="+mj-lt"/>
              <a:buAutoNum type="alphaLcPeriod" startAt="2"/>
            </a:pPr>
            <a:r>
              <a:rPr lang="en-US" dirty="0"/>
              <a:t>Urban ecology via Gardens and plantings;   Campus as Arboretum</a:t>
            </a:r>
          </a:p>
          <a:p>
            <a:pPr marL="857250" lvl="1" indent="-400050">
              <a:buFont typeface="+mj-lt"/>
              <a:buAutoNum type="alphaLcPeriod" startAt="2"/>
            </a:pPr>
            <a:r>
              <a:rPr lang="en-US" dirty="0"/>
              <a:t>Monument Creek – environmental restoration and multi-use</a:t>
            </a:r>
          </a:p>
          <a:p>
            <a:pPr marL="857250" lvl="1" indent="-400050">
              <a:buFont typeface="+mj-lt"/>
              <a:buAutoNum type="alphaLcPeriod" startAt="2"/>
            </a:pPr>
            <a:r>
              <a:rPr lang="en-US" dirty="0"/>
              <a:t>Transportation </a:t>
            </a:r>
          </a:p>
          <a:p>
            <a:r>
              <a:rPr lang="en-US" dirty="0"/>
              <a:t>Supporting information: </a:t>
            </a:r>
            <a:r>
              <a:rPr lang="en-US" dirty="0" err="1"/>
              <a:t>Geodesign</a:t>
            </a:r>
            <a:r>
              <a:rPr lang="en-US" dirty="0"/>
              <a:t> background  and Campus project location map</a:t>
            </a:r>
          </a:p>
        </p:txBody>
      </p:sp>
      <p:grpSp>
        <p:nvGrpSpPr>
          <p:cNvPr id="2" name="Group 1">
            <a:extLst>
              <a:ext uri="{FF2B5EF4-FFF2-40B4-BE49-F238E27FC236}">
                <a16:creationId xmlns:a16="http://schemas.microsoft.com/office/drawing/2014/main" id="{DF6860ED-181A-8C41-A146-2F14FD95119B}"/>
              </a:ext>
            </a:extLst>
          </p:cNvPr>
          <p:cNvGrpSpPr/>
          <p:nvPr/>
        </p:nvGrpSpPr>
        <p:grpSpPr>
          <a:xfrm>
            <a:off x="101600" y="6270170"/>
            <a:ext cx="8901793" cy="562898"/>
            <a:chOff x="101600" y="6270170"/>
            <a:chExt cx="8901793" cy="562898"/>
          </a:xfrm>
        </p:grpSpPr>
        <p:sp>
          <p:nvSpPr>
            <p:cNvPr id="8" name="Rectangle 7">
              <a:extLst>
                <a:ext uri="{FF2B5EF4-FFF2-40B4-BE49-F238E27FC236}">
                  <a16:creationId xmlns:a16="http://schemas.microsoft.com/office/drawing/2014/main" id="{C2534BF9-EE3C-6549-BB90-5E17E3AB734E}"/>
                </a:ext>
              </a:extLst>
            </p:cNvPr>
            <p:cNvSpPr/>
            <p:nvPr/>
          </p:nvSpPr>
          <p:spPr>
            <a:xfrm>
              <a:off x="101600" y="6343495"/>
              <a:ext cx="7831301" cy="416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A555BC3-8FAE-DC47-912B-000A12D30CB5}"/>
                </a:ext>
              </a:extLst>
            </p:cNvPr>
            <p:cNvPicPr>
              <a:picLocks noChangeAspect="1"/>
            </p:cNvPicPr>
            <p:nvPr/>
          </p:nvPicPr>
          <p:blipFill>
            <a:blip r:embed="rId4">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7990958" y="6270170"/>
              <a:ext cx="1012435" cy="562898"/>
            </a:xfrm>
            <a:prstGeom prst="rect">
              <a:avLst/>
            </a:prstGeom>
          </p:spPr>
        </p:pic>
      </p:grpSp>
    </p:spTree>
    <p:extLst>
      <p:ext uri="{BB962C8B-B14F-4D97-AF65-F5344CB8AC3E}">
        <p14:creationId xmlns:p14="http://schemas.microsoft.com/office/powerpoint/2010/main" val="209709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35F59F-235E-A84B-9299-5AE21A0F1B6F}"/>
              </a:ext>
            </a:extLst>
          </p:cNvPr>
          <p:cNvGrpSpPr/>
          <p:nvPr/>
        </p:nvGrpSpPr>
        <p:grpSpPr>
          <a:xfrm>
            <a:off x="101600" y="6270170"/>
            <a:ext cx="8901793" cy="562898"/>
            <a:chOff x="101600" y="6270170"/>
            <a:chExt cx="8901793" cy="562898"/>
          </a:xfrm>
        </p:grpSpPr>
        <p:sp>
          <p:nvSpPr>
            <p:cNvPr id="3" name="Rectangle 2">
              <a:extLst>
                <a:ext uri="{FF2B5EF4-FFF2-40B4-BE49-F238E27FC236}">
                  <a16:creationId xmlns:a16="http://schemas.microsoft.com/office/drawing/2014/main" id="{05CC2B8C-9A6A-3A43-8F61-0792C0436BD2}"/>
                </a:ext>
              </a:extLst>
            </p:cNvPr>
            <p:cNvSpPr/>
            <p:nvPr/>
          </p:nvSpPr>
          <p:spPr>
            <a:xfrm>
              <a:off x="101600" y="6343495"/>
              <a:ext cx="7831301" cy="416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CB67EC-FFAA-F54B-8119-A0A417C32609}"/>
                </a:ext>
              </a:extLst>
            </p:cNvPr>
            <p:cNvPicPr>
              <a:picLocks noChangeAspect="1"/>
            </p:cNvPicPr>
            <p:nvPr/>
          </p:nvPicPr>
          <p:blipFill>
            <a:blip r:embed="rId2">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7990958" y="6270170"/>
              <a:ext cx="1012435" cy="562898"/>
            </a:xfrm>
            <a:prstGeom prst="rect">
              <a:avLst/>
            </a:prstGeom>
          </p:spPr>
        </p:pic>
      </p:grpSp>
      <p:sp>
        <p:nvSpPr>
          <p:cNvPr id="5" name="TextBox 4">
            <a:extLst>
              <a:ext uri="{FF2B5EF4-FFF2-40B4-BE49-F238E27FC236}">
                <a16:creationId xmlns:a16="http://schemas.microsoft.com/office/drawing/2014/main" id="{88945121-55B0-0A48-AAC7-9E3453F3C790}"/>
              </a:ext>
            </a:extLst>
          </p:cNvPr>
          <p:cNvSpPr txBox="1"/>
          <p:nvPr/>
        </p:nvSpPr>
        <p:spPr>
          <a:xfrm>
            <a:off x="551543" y="1265182"/>
            <a:ext cx="8360228" cy="5078313"/>
          </a:xfrm>
          <a:prstGeom prst="rect">
            <a:avLst/>
          </a:prstGeom>
          <a:noFill/>
        </p:spPr>
        <p:txBody>
          <a:bodyPr wrap="square" rtlCol="0">
            <a:spAutoFit/>
          </a:bodyPr>
          <a:lstStyle/>
          <a:p>
            <a:r>
              <a:rPr lang="en-US" dirty="0"/>
              <a:t>Introduce </a:t>
            </a:r>
            <a:r>
              <a:rPr lang="en-US" dirty="0" err="1"/>
              <a:t>Geodesign</a:t>
            </a:r>
            <a:r>
              <a:rPr lang="en-US" dirty="0"/>
              <a:t> methods, and use them to plan and create a CC campus landscape that is suited to its regional climate, hydrology, and urban setting,  today and in the coming decades.  </a:t>
            </a:r>
          </a:p>
          <a:p>
            <a:endParaRPr lang="en-US" dirty="0"/>
          </a:p>
          <a:p>
            <a:r>
              <a:rPr lang="en-US" dirty="0"/>
              <a:t>Working together as members of the campus and community, identify sites and design interventions that allow the campus landscape to: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i="1" dirty="0" err="1">
                <a:solidFill>
                  <a:schemeClr val="accent6">
                    <a:lumMod val="50000"/>
                  </a:schemeClr>
                </a:solidFill>
              </a:rPr>
              <a:t>Geodesign</a:t>
            </a:r>
            <a:r>
              <a:rPr lang="en-US" i="1" dirty="0">
                <a:solidFill>
                  <a:schemeClr val="accent6">
                    <a:lumMod val="50000"/>
                  </a:schemeClr>
                </a:solidFill>
              </a:rPr>
              <a:t> is an iterative process.  Once viable designs are achieved, with a suitable degree of support from workshop participants and stakeholders, the designs will be presented to College administration and City decision-makers, with the aim that the designs be implemented.</a:t>
            </a:r>
          </a:p>
        </p:txBody>
      </p:sp>
      <p:sp>
        <p:nvSpPr>
          <p:cNvPr id="6" name="TextBox 5">
            <a:extLst>
              <a:ext uri="{FF2B5EF4-FFF2-40B4-BE49-F238E27FC236}">
                <a16:creationId xmlns:a16="http://schemas.microsoft.com/office/drawing/2014/main" id="{1FA53404-F737-DE44-8644-D1B636B7FFB6}"/>
              </a:ext>
            </a:extLst>
          </p:cNvPr>
          <p:cNvSpPr txBox="1"/>
          <p:nvPr/>
        </p:nvSpPr>
        <p:spPr>
          <a:xfrm>
            <a:off x="551543" y="595086"/>
            <a:ext cx="5941370" cy="400110"/>
          </a:xfrm>
          <a:prstGeom prst="rect">
            <a:avLst/>
          </a:prstGeom>
          <a:noFill/>
        </p:spPr>
        <p:txBody>
          <a:bodyPr wrap="none" rtlCol="0">
            <a:spAutoFit/>
          </a:bodyPr>
          <a:lstStyle/>
          <a:p>
            <a:r>
              <a:rPr lang="en-US" sz="2000" b="1" dirty="0">
                <a:solidFill>
                  <a:srgbClr val="C00000"/>
                </a:solidFill>
              </a:rPr>
              <a:t>I.    Colorado College </a:t>
            </a:r>
            <a:r>
              <a:rPr lang="en-US" sz="2000" b="1" dirty="0" err="1">
                <a:solidFill>
                  <a:srgbClr val="C00000"/>
                </a:solidFill>
              </a:rPr>
              <a:t>Geodesign</a:t>
            </a:r>
            <a:r>
              <a:rPr lang="en-US" sz="2000" b="1" dirty="0">
                <a:solidFill>
                  <a:srgbClr val="C00000"/>
                </a:solidFill>
              </a:rPr>
              <a:t> Workshop  --   Purpose</a:t>
            </a:r>
          </a:p>
        </p:txBody>
      </p:sp>
      <p:sp>
        <p:nvSpPr>
          <p:cNvPr id="7" name="TextBox 6">
            <a:extLst>
              <a:ext uri="{FF2B5EF4-FFF2-40B4-BE49-F238E27FC236}">
                <a16:creationId xmlns:a16="http://schemas.microsoft.com/office/drawing/2014/main" id="{710A952A-9865-854E-983C-E67383DEF299}"/>
              </a:ext>
            </a:extLst>
          </p:cNvPr>
          <p:cNvSpPr txBox="1"/>
          <p:nvPr/>
        </p:nvSpPr>
        <p:spPr>
          <a:xfrm>
            <a:off x="1074057" y="3280229"/>
            <a:ext cx="7011343" cy="1682512"/>
          </a:xfrm>
          <a:prstGeom prst="rect">
            <a:avLst/>
          </a:prstGeom>
          <a:noFill/>
        </p:spPr>
        <p:txBody>
          <a:bodyPr wrap="none" rtlCol="0">
            <a:spAutoFit/>
          </a:bodyPr>
          <a:lstStyle/>
          <a:p>
            <a:pPr marL="342900" indent="-342900">
              <a:spcAft>
                <a:spcPts val="400"/>
              </a:spcAft>
              <a:buAutoNum type="arabicParenR"/>
            </a:pPr>
            <a:r>
              <a:rPr lang="en-US" dirty="0"/>
              <a:t>function in harmony with earth surface processes</a:t>
            </a:r>
          </a:p>
          <a:p>
            <a:pPr marL="342900" indent="-342900">
              <a:spcAft>
                <a:spcPts val="400"/>
              </a:spcAft>
              <a:buAutoNum type="arabicParenR"/>
            </a:pPr>
            <a:r>
              <a:rPr lang="en-US" dirty="0"/>
              <a:t>provide outdoor environments for learning, reflection, and relaxation</a:t>
            </a:r>
          </a:p>
          <a:p>
            <a:pPr marL="342900" indent="-342900">
              <a:spcAft>
                <a:spcPts val="400"/>
              </a:spcAft>
              <a:buAutoNum type="arabicParenR"/>
            </a:pPr>
            <a:r>
              <a:rPr lang="en-US" dirty="0"/>
              <a:t>stimulate the tendencies of residents of campus and city center for </a:t>
            </a:r>
          </a:p>
          <a:p>
            <a:pPr>
              <a:spcAft>
                <a:spcPts val="400"/>
              </a:spcAft>
            </a:pPr>
            <a:r>
              <a:rPr lang="en-US" dirty="0"/>
              <a:t>      environmental stewardship.</a:t>
            </a:r>
          </a:p>
          <a:p>
            <a:pPr>
              <a:spcAft>
                <a:spcPts val="400"/>
              </a:spcAft>
            </a:pPr>
            <a:endParaRPr lang="en-US" dirty="0"/>
          </a:p>
        </p:txBody>
      </p:sp>
    </p:spTree>
    <p:extLst>
      <p:ext uri="{BB962C8B-B14F-4D97-AF65-F5344CB8AC3E}">
        <p14:creationId xmlns:p14="http://schemas.microsoft.com/office/powerpoint/2010/main" val="3389661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F603210C-3C44-914B-B8D1-ED56C67D880E}"/>
              </a:ext>
            </a:extLst>
          </p:cNvPr>
          <p:cNvPicPr>
            <a:picLocks noChangeAspect="1"/>
          </p:cNvPicPr>
          <p:nvPr/>
        </p:nvPicPr>
        <p:blipFill>
          <a:blip r:embed="rId3"/>
          <a:stretch>
            <a:fillRect/>
          </a:stretch>
        </p:blipFill>
        <p:spPr>
          <a:xfrm>
            <a:off x="2591932" y="917948"/>
            <a:ext cx="6342035" cy="5591710"/>
          </a:xfrm>
          <a:prstGeom prst="rect">
            <a:avLst/>
          </a:prstGeom>
        </p:spPr>
      </p:pic>
      <p:sp>
        <p:nvSpPr>
          <p:cNvPr id="3" name="TextBox 2">
            <a:extLst>
              <a:ext uri="{FF2B5EF4-FFF2-40B4-BE49-F238E27FC236}">
                <a16:creationId xmlns:a16="http://schemas.microsoft.com/office/drawing/2014/main" id="{24D63F0C-6650-CB4F-B228-AB528009E6B7}"/>
              </a:ext>
            </a:extLst>
          </p:cNvPr>
          <p:cNvSpPr txBox="1"/>
          <p:nvPr/>
        </p:nvSpPr>
        <p:spPr>
          <a:xfrm>
            <a:off x="203201" y="275772"/>
            <a:ext cx="2388731" cy="369332"/>
          </a:xfrm>
          <a:prstGeom prst="rect">
            <a:avLst/>
          </a:prstGeom>
          <a:noFill/>
        </p:spPr>
        <p:txBody>
          <a:bodyPr wrap="none" rtlCol="0">
            <a:spAutoFit/>
          </a:bodyPr>
          <a:lstStyle/>
          <a:p>
            <a:r>
              <a:rPr lang="en-US" dirty="0"/>
              <a:t>II.  </a:t>
            </a:r>
            <a:r>
              <a:rPr lang="en-US" dirty="0">
                <a:solidFill>
                  <a:schemeClr val="accent6">
                    <a:lumMod val="75000"/>
                  </a:schemeClr>
                </a:solidFill>
              </a:rPr>
              <a:t>The</a:t>
            </a:r>
            <a:r>
              <a:rPr lang="en-US" dirty="0"/>
              <a:t> </a:t>
            </a:r>
            <a:r>
              <a:rPr lang="en-US" b="1" i="1" dirty="0">
                <a:solidFill>
                  <a:schemeClr val="accent6">
                    <a:lumMod val="50000"/>
                  </a:schemeClr>
                </a:solidFill>
                <a:hlinkClick r:id="rId2"/>
              </a:rPr>
              <a:t>Geoforage</a:t>
            </a:r>
            <a:r>
              <a:rPr lang="en-US" i="1" dirty="0"/>
              <a:t>  </a:t>
            </a:r>
            <a:r>
              <a:rPr lang="en-US" dirty="0">
                <a:solidFill>
                  <a:schemeClr val="accent6">
                    <a:lumMod val="75000"/>
                  </a:schemeClr>
                </a:solidFill>
              </a:rPr>
              <a:t>app</a:t>
            </a:r>
            <a:r>
              <a:rPr lang="en-US" dirty="0"/>
              <a:t> </a:t>
            </a:r>
          </a:p>
        </p:txBody>
      </p:sp>
      <p:sp>
        <p:nvSpPr>
          <p:cNvPr id="4" name="TextBox 3">
            <a:extLst>
              <a:ext uri="{FF2B5EF4-FFF2-40B4-BE49-F238E27FC236}">
                <a16:creationId xmlns:a16="http://schemas.microsoft.com/office/drawing/2014/main" id="{80F4E4BA-D229-314C-A441-3EDAF7FA6543}"/>
              </a:ext>
            </a:extLst>
          </p:cNvPr>
          <p:cNvSpPr txBox="1"/>
          <p:nvPr/>
        </p:nvSpPr>
        <p:spPr>
          <a:xfrm>
            <a:off x="1756230" y="1973943"/>
            <a:ext cx="7286170" cy="523220"/>
          </a:xfrm>
          <a:prstGeom prst="rect">
            <a:avLst/>
          </a:prstGeom>
          <a:noFill/>
        </p:spPr>
        <p:txBody>
          <a:bodyPr wrap="square" rtlCol="0">
            <a:spAutoFit/>
          </a:bodyPr>
          <a:lstStyle/>
          <a:p>
            <a:r>
              <a:rPr lang="en-US" sz="1400" dirty="0">
                <a:solidFill>
                  <a:srgbClr val="C00000"/>
                </a:solidFill>
              </a:rPr>
              <a:t>The position of the blue polygon can be moved, positioned, and re-sized, on the map. Click on the image to open the app.  Pan and zoom the map; drag polygon or the handles to place and size it.</a:t>
            </a:r>
          </a:p>
        </p:txBody>
      </p:sp>
    </p:spTree>
    <p:extLst>
      <p:ext uri="{BB962C8B-B14F-4D97-AF65-F5344CB8AC3E}">
        <p14:creationId xmlns:p14="http://schemas.microsoft.com/office/powerpoint/2010/main" val="3919109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5E797-4D1F-6D41-AA1B-F38CC821EE9A}"/>
              </a:ext>
            </a:extLst>
          </p:cNvPr>
          <p:cNvPicPr>
            <a:picLocks noChangeAspect="1"/>
          </p:cNvPicPr>
          <p:nvPr/>
        </p:nvPicPr>
        <p:blipFill>
          <a:blip r:embed="rId3"/>
          <a:stretch>
            <a:fillRect/>
          </a:stretch>
        </p:blipFill>
        <p:spPr>
          <a:xfrm>
            <a:off x="-3127664" y="2146300"/>
            <a:ext cx="3004562" cy="4711700"/>
          </a:xfrm>
          <a:prstGeom prst="rect">
            <a:avLst/>
          </a:prstGeom>
        </p:spPr>
      </p:pic>
      <p:grpSp>
        <p:nvGrpSpPr>
          <p:cNvPr id="27" name="Group 26">
            <a:extLst>
              <a:ext uri="{FF2B5EF4-FFF2-40B4-BE49-F238E27FC236}">
                <a16:creationId xmlns:a16="http://schemas.microsoft.com/office/drawing/2014/main" id="{8EA90440-53B8-CA45-99F2-CFFCF9ACE291}"/>
              </a:ext>
            </a:extLst>
          </p:cNvPr>
          <p:cNvGrpSpPr/>
          <p:nvPr/>
        </p:nvGrpSpPr>
        <p:grpSpPr>
          <a:xfrm>
            <a:off x="696686" y="616708"/>
            <a:ext cx="8447314" cy="6241291"/>
            <a:chOff x="281896" y="310242"/>
            <a:chExt cx="8862104" cy="6547758"/>
          </a:xfrm>
        </p:grpSpPr>
        <p:pic>
          <p:nvPicPr>
            <p:cNvPr id="6" name="Picture 5">
              <a:extLst>
                <a:ext uri="{FF2B5EF4-FFF2-40B4-BE49-F238E27FC236}">
                  <a16:creationId xmlns:a16="http://schemas.microsoft.com/office/drawing/2014/main" id="{A99CEC07-B547-BD4D-996A-47671306DA12}"/>
                </a:ext>
              </a:extLst>
            </p:cNvPr>
            <p:cNvPicPr>
              <a:picLocks noChangeAspect="1"/>
            </p:cNvPicPr>
            <p:nvPr/>
          </p:nvPicPr>
          <p:blipFill rotWithShape="1">
            <a:blip r:embed="rId4"/>
            <a:srcRect l="23219" t="8070" r="5248" b="3949"/>
            <a:stretch/>
          </p:blipFill>
          <p:spPr>
            <a:xfrm>
              <a:off x="375556" y="310242"/>
              <a:ext cx="8768444" cy="6547758"/>
            </a:xfrm>
            <a:prstGeom prst="rect">
              <a:avLst/>
            </a:prstGeom>
          </p:spPr>
        </p:pic>
        <p:cxnSp>
          <p:nvCxnSpPr>
            <p:cNvPr id="10" name="Straight Arrow Connector 9">
              <a:extLst>
                <a:ext uri="{FF2B5EF4-FFF2-40B4-BE49-F238E27FC236}">
                  <a16:creationId xmlns:a16="http://schemas.microsoft.com/office/drawing/2014/main" id="{9C4DC084-DBB9-A443-A334-24B6513A7A42}"/>
                </a:ext>
              </a:extLst>
            </p:cNvPr>
            <p:cNvCxnSpPr>
              <a:cxnSpLocks/>
            </p:cNvCxnSpPr>
            <p:nvPr/>
          </p:nvCxnSpPr>
          <p:spPr>
            <a:xfrm flipH="1">
              <a:off x="5765800" y="1320800"/>
              <a:ext cx="901700" cy="1663700"/>
            </a:xfrm>
            <a:prstGeom prst="straightConnector1">
              <a:avLst/>
            </a:prstGeom>
            <a:ln>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D3F4A7-4680-B347-B732-854A6057FF9C}"/>
                </a:ext>
              </a:extLst>
            </p:cNvPr>
            <p:cNvCxnSpPr>
              <a:cxnSpLocks/>
            </p:cNvCxnSpPr>
            <p:nvPr/>
          </p:nvCxnSpPr>
          <p:spPr>
            <a:xfrm>
              <a:off x="6667500" y="914400"/>
              <a:ext cx="254000" cy="2819400"/>
            </a:xfrm>
            <a:prstGeom prst="straightConnector1">
              <a:avLst/>
            </a:prstGeom>
            <a:ln>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D95BB54-810A-6444-84DF-B29ED2B251C5}"/>
                </a:ext>
              </a:extLst>
            </p:cNvPr>
            <p:cNvSpPr txBox="1"/>
            <p:nvPr/>
          </p:nvSpPr>
          <p:spPr>
            <a:xfrm>
              <a:off x="5933396" y="381553"/>
              <a:ext cx="2415277" cy="523220"/>
            </a:xfrm>
            <a:prstGeom prst="rect">
              <a:avLst/>
            </a:prstGeom>
            <a:noFill/>
          </p:spPr>
          <p:txBody>
            <a:bodyPr wrap="none" rtlCol="0">
              <a:spAutoFit/>
            </a:bodyPr>
            <a:lstStyle/>
            <a:p>
              <a:r>
                <a:rPr lang="en-US" sz="1400" dirty="0">
                  <a:solidFill>
                    <a:srgbClr val="FF0000"/>
                  </a:solidFill>
                </a:rPr>
                <a:t>Olin Hall demolished, replaced</a:t>
              </a:r>
            </a:p>
            <a:p>
              <a:r>
                <a:rPr lang="en-US" sz="1400" dirty="0">
                  <a:solidFill>
                    <a:srgbClr val="FF0000"/>
                  </a:solidFill>
                </a:rPr>
                <a:t>by New Science building</a:t>
              </a:r>
            </a:p>
          </p:txBody>
        </p:sp>
        <p:sp>
          <p:nvSpPr>
            <p:cNvPr id="18" name="TextBox 17">
              <a:extLst>
                <a:ext uri="{FF2B5EF4-FFF2-40B4-BE49-F238E27FC236}">
                  <a16:creationId xmlns:a16="http://schemas.microsoft.com/office/drawing/2014/main" id="{6AC8394B-9F40-5446-98B3-DF141854C75E}"/>
                </a:ext>
              </a:extLst>
            </p:cNvPr>
            <p:cNvSpPr txBox="1"/>
            <p:nvPr/>
          </p:nvSpPr>
          <p:spPr>
            <a:xfrm>
              <a:off x="7594271" y="5764865"/>
              <a:ext cx="1508804" cy="523220"/>
            </a:xfrm>
            <a:prstGeom prst="rect">
              <a:avLst/>
            </a:prstGeom>
            <a:noFill/>
          </p:spPr>
          <p:txBody>
            <a:bodyPr wrap="square" rtlCol="0">
              <a:spAutoFit/>
            </a:bodyPr>
            <a:lstStyle/>
            <a:p>
              <a:r>
                <a:rPr lang="en-US" sz="1400" dirty="0">
                  <a:solidFill>
                    <a:srgbClr val="FF0000"/>
                  </a:solidFill>
                </a:rPr>
                <a:t>New ice arena and natatorium</a:t>
              </a:r>
            </a:p>
          </p:txBody>
        </p:sp>
        <p:sp>
          <p:nvSpPr>
            <p:cNvPr id="19" name="TextBox 18">
              <a:extLst>
                <a:ext uri="{FF2B5EF4-FFF2-40B4-BE49-F238E27FC236}">
                  <a16:creationId xmlns:a16="http://schemas.microsoft.com/office/drawing/2014/main" id="{E7B78B1C-B308-714E-8DC1-E4A6927507BF}"/>
                </a:ext>
              </a:extLst>
            </p:cNvPr>
            <p:cNvSpPr txBox="1"/>
            <p:nvPr/>
          </p:nvSpPr>
          <p:spPr>
            <a:xfrm>
              <a:off x="281896" y="5549421"/>
              <a:ext cx="1623104" cy="738664"/>
            </a:xfrm>
            <a:prstGeom prst="rect">
              <a:avLst/>
            </a:prstGeom>
            <a:noFill/>
          </p:spPr>
          <p:txBody>
            <a:bodyPr wrap="square" rtlCol="0">
              <a:spAutoFit/>
            </a:bodyPr>
            <a:lstStyle/>
            <a:p>
              <a:pPr algn="r"/>
              <a:r>
                <a:rPr lang="en-US" sz="1400" dirty="0">
                  <a:solidFill>
                    <a:srgbClr val="FF0000"/>
                  </a:solidFill>
                </a:rPr>
                <a:t>New tennis courts, above a parking ramp</a:t>
              </a:r>
            </a:p>
          </p:txBody>
        </p:sp>
        <p:cxnSp>
          <p:nvCxnSpPr>
            <p:cNvPr id="20" name="Straight Arrow Connector 19">
              <a:extLst>
                <a:ext uri="{FF2B5EF4-FFF2-40B4-BE49-F238E27FC236}">
                  <a16:creationId xmlns:a16="http://schemas.microsoft.com/office/drawing/2014/main" id="{847C60F2-6644-6A47-BC94-0A67709D176F}"/>
                </a:ext>
              </a:extLst>
            </p:cNvPr>
            <p:cNvCxnSpPr>
              <a:cxnSpLocks/>
            </p:cNvCxnSpPr>
            <p:nvPr/>
          </p:nvCxnSpPr>
          <p:spPr>
            <a:xfrm flipV="1">
              <a:off x="1905000" y="4979506"/>
              <a:ext cx="924431" cy="671994"/>
            </a:xfrm>
            <a:prstGeom prst="straightConnector1">
              <a:avLst/>
            </a:prstGeom>
            <a:ln>
              <a:solidFill>
                <a:srgbClr val="FF2F9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BB7EE3A-311E-7F4B-9D33-25A012A62B8A}"/>
                </a:ext>
              </a:extLst>
            </p:cNvPr>
            <p:cNvCxnSpPr>
              <a:cxnSpLocks/>
            </p:cNvCxnSpPr>
            <p:nvPr/>
          </p:nvCxnSpPr>
          <p:spPr>
            <a:xfrm flipH="1">
              <a:off x="7023100" y="5918753"/>
              <a:ext cx="635000" cy="101047"/>
            </a:xfrm>
            <a:prstGeom prst="straightConnector1">
              <a:avLst/>
            </a:prstGeom>
            <a:ln>
              <a:solidFill>
                <a:srgbClr val="FF2F9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A2986C2-26DE-A046-A46B-DAE36006588B}"/>
                </a:ext>
              </a:extLst>
            </p:cNvPr>
            <p:cNvSpPr txBox="1"/>
            <p:nvPr/>
          </p:nvSpPr>
          <p:spPr>
            <a:xfrm rot="16490994">
              <a:off x="961649" y="3190425"/>
              <a:ext cx="2337499" cy="276999"/>
            </a:xfrm>
            <a:prstGeom prst="rect">
              <a:avLst/>
            </a:prstGeom>
            <a:noFill/>
          </p:spPr>
          <p:txBody>
            <a:bodyPr wrap="none" rtlCol="0">
              <a:spAutoFit/>
            </a:bodyPr>
            <a:lstStyle/>
            <a:p>
              <a:r>
                <a:rPr lang="en-US" sz="1200" dirty="0">
                  <a:solidFill>
                    <a:srgbClr val="FF0000"/>
                  </a:solidFill>
                </a:rPr>
                <a:t>M o n u m e n t     C r e e k    P a r k</a:t>
              </a:r>
            </a:p>
          </p:txBody>
        </p:sp>
      </p:grpSp>
      <p:sp>
        <p:nvSpPr>
          <p:cNvPr id="28" name="TextBox 27">
            <a:extLst>
              <a:ext uri="{FF2B5EF4-FFF2-40B4-BE49-F238E27FC236}">
                <a16:creationId xmlns:a16="http://schemas.microsoft.com/office/drawing/2014/main" id="{48C376A0-3CD9-6041-A56D-BD075FC178E8}"/>
              </a:ext>
            </a:extLst>
          </p:cNvPr>
          <p:cNvSpPr txBox="1"/>
          <p:nvPr/>
        </p:nvSpPr>
        <p:spPr>
          <a:xfrm>
            <a:off x="47989" y="111659"/>
            <a:ext cx="7814640" cy="369332"/>
          </a:xfrm>
          <a:prstGeom prst="rect">
            <a:avLst/>
          </a:prstGeom>
          <a:noFill/>
        </p:spPr>
        <p:txBody>
          <a:bodyPr wrap="none" rtlCol="0">
            <a:spAutoFit/>
          </a:bodyPr>
          <a:lstStyle/>
          <a:p>
            <a:r>
              <a:rPr lang="en-US" dirty="0">
                <a:solidFill>
                  <a:srgbClr val="C00000"/>
                </a:solidFill>
              </a:rPr>
              <a:t>II.  </a:t>
            </a:r>
            <a:r>
              <a:rPr lang="en-US" dirty="0"/>
              <a:t>Sites with possibilities for immediate action:      a. New construction on campus</a:t>
            </a:r>
          </a:p>
        </p:txBody>
      </p:sp>
      <p:sp>
        <p:nvSpPr>
          <p:cNvPr id="7" name="TextBox 6">
            <a:extLst>
              <a:ext uri="{FF2B5EF4-FFF2-40B4-BE49-F238E27FC236}">
                <a16:creationId xmlns:a16="http://schemas.microsoft.com/office/drawing/2014/main" id="{A5B1D046-04F0-504A-8A2C-5F42C26B9328}"/>
              </a:ext>
            </a:extLst>
          </p:cNvPr>
          <p:cNvSpPr txBox="1"/>
          <p:nvPr/>
        </p:nvSpPr>
        <p:spPr>
          <a:xfrm>
            <a:off x="350110" y="417844"/>
            <a:ext cx="6355488" cy="338554"/>
          </a:xfrm>
          <a:prstGeom prst="rect">
            <a:avLst/>
          </a:prstGeom>
          <a:noFill/>
        </p:spPr>
        <p:txBody>
          <a:bodyPr wrap="square" rtlCol="0">
            <a:spAutoFit/>
          </a:bodyPr>
          <a:lstStyle/>
          <a:p>
            <a:r>
              <a:rPr lang="en-US" sz="1600" dirty="0"/>
              <a:t>From 2015 CC Campus Master plan:  </a:t>
            </a:r>
            <a:r>
              <a:rPr lang="en-US" sz="1600" b="1" dirty="0"/>
              <a:t>FUTURE INITIATIVES</a:t>
            </a:r>
          </a:p>
        </p:txBody>
      </p:sp>
      <p:sp>
        <p:nvSpPr>
          <p:cNvPr id="2" name="TextBox 1">
            <a:extLst>
              <a:ext uri="{FF2B5EF4-FFF2-40B4-BE49-F238E27FC236}">
                <a16:creationId xmlns:a16="http://schemas.microsoft.com/office/drawing/2014/main" id="{665D26E9-BCFA-1743-92B9-AC4F7AFA2939}"/>
              </a:ext>
            </a:extLst>
          </p:cNvPr>
          <p:cNvSpPr txBox="1"/>
          <p:nvPr/>
        </p:nvSpPr>
        <p:spPr>
          <a:xfrm>
            <a:off x="135695" y="4833700"/>
            <a:ext cx="1653594" cy="553998"/>
          </a:xfrm>
          <a:prstGeom prst="rect">
            <a:avLst/>
          </a:prstGeom>
          <a:noFill/>
        </p:spPr>
        <p:txBody>
          <a:bodyPr wrap="none" rtlCol="0">
            <a:spAutoFit/>
          </a:bodyPr>
          <a:lstStyle/>
          <a:p>
            <a:r>
              <a:rPr lang="en-US" sz="1500" dirty="0"/>
              <a:t>See </a:t>
            </a:r>
            <a:r>
              <a:rPr lang="en-US" sz="1500" dirty="0">
                <a:hlinkClick r:id="rId5"/>
              </a:rPr>
              <a:t>pp. 82-83 </a:t>
            </a:r>
            <a:endParaRPr lang="en-US" sz="1500" dirty="0"/>
          </a:p>
          <a:p>
            <a:r>
              <a:rPr lang="en-US" sz="1500" dirty="0"/>
              <a:t>of CC master plan.</a:t>
            </a:r>
            <a:r>
              <a:rPr lang="en-US" sz="1500" dirty="0">
                <a:solidFill>
                  <a:srgbClr val="211D1E"/>
                </a:solidFill>
                <a:latin typeface="Gotham Medium"/>
              </a:rPr>
              <a:t> </a:t>
            </a:r>
          </a:p>
        </p:txBody>
      </p:sp>
    </p:spTree>
    <p:extLst>
      <p:ext uri="{BB962C8B-B14F-4D97-AF65-F5344CB8AC3E}">
        <p14:creationId xmlns:p14="http://schemas.microsoft.com/office/powerpoint/2010/main" val="3120328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29B356-811F-1B40-A857-88ECE8FB3D18}"/>
              </a:ext>
            </a:extLst>
          </p:cNvPr>
          <p:cNvSpPr/>
          <p:nvPr/>
        </p:nvSpPr>
        <p:spPr>
          <a:xfrm>
            <a:off x="101600" y="167305"/>
            <a:ext cx="8936287" cy="646331"/>
          </a:xfrm>
          <a:prstGeom prst="rect">
            <a:avLst/>
          </a:prstGeom>
        </p:spPr>
        <p:txBody>
          <a:bodyPr wrap="square">
            <a:spAutoFit/>
          </a:bodyPr>
          <a:lstStyle/>
          <a:p>
            <a:pPr marL="400050" indent="-400050">
              <a:buAutoNum type="romanUcPeriod" startAt="2"/>
            </a:pPr>
            <a:r>
              <a:rPr lang="en-US" dirty="0">
                <a:solidFill>
                  <a:srgbClr val="C00000"/>
                </a:solidFill>
              </a:rPr>
              <a:t> </a:t>
            </a:r>
            <a:r>
              <a:rPr lang="en-US" dirty="0"/>
              <a:t>Sites with possibilities for immediate action: </a:t>
            </a:r>
            <a:r>
              <a:rPr lang="en-US" dirty="0">
                <a:solidFill>
                  <a:srgbClr val="C00000"/>
                </a:solidFill>
              </a:rPr>
              <a:t>b. </a:t>
            </a:r>
            <a:r>
              <a:rPr lang="en-US" dirty="0"/>
              <a:t>Urban ecology via Gardens, </a:t>
            </a:r>
            <a:r>
              <a:rPr lang="en-US" dirty="0">
                <a:solidFill>
                  <a:schemeClr val="accent6">
                    <a:lumMod val="75000"/>
                  </a:schemeClr>
                </a:solidFill>
              </a:rPr>
              <a:t>“Campus </a:t>
            </a:r>
          </a:p>
          <a:p>
            <a:r>
              <a:rPr lang="en-US" dirty="0">
                <a:solidFill>
                  <a:schemeClr val="accent6">
                    <a:lumMod val="75000"/>
                  </a:schemeClr>
                </a:solidFill>
              </a:rPr>
              <a:t>	Arboretum,”</a:t>
            </a:r>
            <a:r>
              <a:rPr lang="en-US" dirty="0"/>
              <a:t>  CC Farm, and Plantings  (components of 2015 Campus Master Plan)</a:t>
            </a:r>
          </a:p>
        </p:txBody>
      </p:sp>
      <p:pic>
        <p:nvPicPr>
          <p:cNvPr id="9" name="Picture 8">
            <a:extLst>
              <a:ext uri="{FF2B5EF4-FFF2-40B4-BE49-F238E27FC236}">
                <a16:creationId xmlns:a16="http://schemas.microsoft.com/office/drawing/2014/main" id="{657B18B1-A462-7043-AE17-E5F40184C0C1}"/>
              </a:ext>
            </a:extLst>
          </p:cNvPr>
          <p:cNvPicPr>
            <a:picLocks noChangeAspect="1"/>
          </p:cNvPicPr>
          <p:nvPr/>
        </p:nvPicPr>
        <p:blipFill>
          <a:blip r:embed="rId3"/>
          <a:stretch>
            <a:fillRect/>
          </a:stretch>
        </p:blipFill>
        <p:spPr>
          <a:xfrm>
            <a:off x="3977798" y="1262742"/>
            <a:ext cx="5060089" cy="1347727"/>
          </a:xfrm>
          <a:prstGeom prst="rect">
            <a:avLst/>
          </a:prstGeom>
        </p:spPr>
      </p:pic>
      <p:pic>
        <p:nvPicPr>
          <p:cNvPr id="11" name="Picture 10">
            <a:extLst>
              <a:ext uri="{FF2B5EF4-FFF2-40B4-BE49-F238E27FC236}">
                <a16:creationId xmlns:a16="http://schemas.microsoft.com/office/drawing/2014/main" id="{71B806E9-87E6-CE46-83A1-4056D46ED08A}"/>
              </a:ext>
            </a:extLst>
          </p:cNvPr>
          <p:cNvPicPr>
            <a:picLocks noChangeAspect="1"/>
          </p:cNvPicPr>
          <p:nvPr/>
        </p:nvPicPr>
        <p:blipFill>
          <a:blip r:embed="rId4"/>
          <a:stretch>
            <a:fillRect/>
          </a:stretch>
        </p:blipFill>
        <p:spPr>
          <a:xfrm>
            <a:off x="3977799" y="2897598"/>
            <a:ext cx="5060089" cy="1778938"/>
          </a:xfrm>
          <a:prstGeom prst="rect">
            <a:avLst/>
          </a:prstGeom>
        </p:spPr>
      </p:pic>
      <p:pic>
        <p:nvPicPr>
          <p:cNvPr id="13" name="Picture 12">
            <a:extLst>
              <a:ext uri="{FF2B5EF4-FFF2-40B4-BE49-F238E27FC236}">
                <a16:creationId xmlns:a16="http://schemas.microsoft.com/office/drawing/2014/main" id="{94E3A28E-DB68-0145-9442-9C0C29C0B096}"/>
              </a:ext>
            </a:extLst>
          </p:cNvPr>
          <p:cNvPicPr>
            <a:picLocks noChangeAspect="1"/>
          </p:cNvPicPr>
          <p:nvPr/>
        </p:nvPicPr>
        <p:blipFill>
          <a:blip r:embed="rId5"/>
          <a:stretch>
            <a:fillRect/>
          </a:stretch>
        </p:blipFill>
        <p:spPr>
          <a:xfrm>
            <a:off x="3984700" y="4963665"/>
            <a:ext cx="5057702" cy="1317110"/>
          </a:xfrm>
          <a:prstGeom prst="rect">
            <a:avLst/>
          </a:prstGeom>
        </p:spPr>
      </p:pic>
      <p:sp>
        <p:nvSpPr>
          <p:cNvPr id="17" name="TextBox 16">
            <a:extLst>
              <a:ext uri="{FF2B5EF4-FFF2-40B4-BE49-F238E27FC236}">
                <a16:creationId xmlns:a16="http://schemas.microsoft.com/office/drawing/2014/main" id="{BE4428BB-C07E-5B4F-B9F1-8F7A100044A4}"/>
              </a:ext>
            </a:extLst>
          </p:cNvPr>
          <p:cNvSpPr txBox="1"/>
          <p:nvPr/>
        </p:nvSpPr>
        <p:spPr>
          <a:xfrm>
            <a:off x="160542" y="1062257"/>
            <a:ext cx="3657600" cy="5678478"/>
          </a:xfrm>
          <a:prstGeom prst="rect">
            <a:avLst/>
          </a:prstGeom>
          <a:noFill/>
        </p:spPr>
        <p:txBody>
          <a:bodyPr wrap="square" rtlCol="0">
            <a:spAutoFit/>
          </a:bodyPr>
          <a:lstStyle/>
          <a:p>
            <a:pPr algn="just"/>
            <a:r>
              <a:rPr lang="en-US" dirty="0">
                <a:solidFill>
                  <a:srgbClr val="C00000"/>
                </a:solidFill>
                <a:latin typeface="Gotham Light"/>
              </a:rPr>
              <a:t>Projects 10 and 16 </a:t>
            </a:r>
          </a:p>
          <a:p>
            <a:r>
              <a:rPr lang="en-US" sz="2000" dirty="0">
                <a:solidFill>
                  <a:srgbClr val="211D1E"/>
                </a:solidFill>
                <a:latin typeface="Gotham Medium"/>
              </a:rPr>
              <a:t>Colorado BIOME </a:t>
            </a:r>
            <a:r>
              <a:rPr lang="en-US" dirty="0">
                <a:solidFill>
                  <a:srgbClr val="211D1E"/>
                </a:solidFill>
                <a:latin typeface="Gotham Medium"/>
              </a:rPr>
              <a:t>and ECO-V</a:t>
            </a:r>
            <a:r>
              <a:rPr lang="en-US" dirty="0">
                <a:solidFill>
                  <a:srgbClr val="000000"/>
                </a:solidFill>
                <a:latin typeface="Gotham Light"/>
              </a:rPr>
              <a:t>I</a:t>
            </a:r>
            <a:r>
              <a:rPr lang="en-US" dirty="0">
                <a:solidFill>
                  <a:srgbClr val="211D1E"/>
                </a:solidFill>
                <a:latin typeface="Gotham Medium"/>
              </a:rPr>
              <a:t>LLAGE GARDENS </a:t>
            </a:r>
            <a:endParaRPr lang="en-US" dirty="0">
              <a:solidFill>
                <a:srgbClr val="000000"/>
              </a:solidFill>
              <a:latin typeface="Gotham Light"/>
            </a:endParaRPr>
          </a:p>
          <a:p>
            <a:pPr algn="just"/>
            <a:r>
              <a:rPr lang="en-US" sz="1500" dirty="0">
                <a:solidFill>
                  <a:srgbClr val="211D1E"/>
                </a:solidFill>
                <a:latin typeface="Gotham Light"/>
              </a:rPr>
              <a:t>Underutilized parking will be removed from the center of the middle block of east campus. It will be replaced with expanded agricultural landscapes to be maintained by students and faculty. </a:t>
            </a:r>
            <a:endParaRPr lang="en-US" sz="2800" dirty="0">
              <a:solidFill>
                <a:srgbClr val="000000"/>
              </a:solidFill>
              <a:latin typeface="Gotham Light"/>
            </a:endParaRPr>
          </a:p>
          <a:p>
            <a:pPr algn="just"/>
            <a:r>
              <a:rPr lang="en-US" dirty="0">
                <a:solidFill>
                  <a:srgbClr val="C00000"/>
                </a:solidFill>
                <a:latin typeface="Gotham Light"/>
              </a:rPr>
              <a:t>Project 34 </a:t>
            </a:r>
          </a:p>
          <a:p>
            <a:pPr algn="just"/>
            <a:r>
              <a:rPr lang="en-US" dirty="0">
                <a:solidFill>
                  <a:srgbClr val="211D1E"/>
                </a:solidFill>
                <a:latin typeface="Gotham Medium"/>
              </a:rPr>
              <a:t>SPECIALTY GARDEN ENHANCEMENTS </a:t>
            </a:r>
          </a:p>
          <a:p>
            <a:pPr algn="just"/>
            <a:r>
              <a:rPr lang="en-US" sz="1600" dirty="0">
                <a:solidFill>
                  <a:srgbClr val="211D1E"/>
                </a:solidFill>
                <a:latin typeface="Gotham Light"/>
              </a:rPr>
              <a:t>Thematic and Specialty Gardens should be invigorated to have stronger pedagogical relationship to the overall campus and student life. Enhancements could include the addition of interpretive signage and greater visibility and access. </a:t>
            </a:r>
          </a:p>
          <a:p>
            <a:pPr algn="just"/>
            <a:r>
              <a:rPr lang="en-US" dirty="0">
                <a:solidFill>
                  <a:srgbClr val="C00000"/>
                </a:solidFill>
                <a:latin typeface="Gotham Light"/>
              </a:rPr>
              <a:t>Project 35 </a:t>
            </a:r>
          </a:p>
          <a:p>
            <a:pPr algn="just"/>
            <a:r>
              <a:rPr lang="en-US" sz="2000" dirty="0">
                <a:solidFill>
                  <a:srgbClr val="211D1E"/>
                </a:solidFill>
                <a:latin typeface="Gotham Medium"/>
              </a:rPr>
              <a:t>COLORADO COLLEGE FARM </a:t>
            </a:r>
          </a:p>
          <a:p>
            <a:pPr algn="just"/>
            <a:r>
              <a:rPr lang="en-US" sz="1500" dirty="0">
                <a:solidFill>
                  <a:srgbClr val="211D1E"/>
                </a:solidFill>
                <a:latin typeface="Gotham Light"/>
              </a:rPr>
              <a:t>Improvements to the CC Farm: increase in available farming space; provide for a direct visual and secure pedestrian access to the Monument Creek Park. </a:t>
            </a:r>
            <a:endParaRPr lang="en-US" sz="1500" dirty="0"/>
          </a:p>
        </p:txBody>
      </p:sp>
      <p:sp>
        <p:nvSpPr>
          <p:cNvPr id="18" name="TextBox 17">
            <a:extLst>
              <a:ext uri="{FF2B5EF4-FFF2-40B4-BE49-F238E27FC236}">
                <a16:creationId xmlns:a16="http://schemas.microsoft.com/office/drawing/2014/main" id="{9EFBAA19-AE3C-1547-8BF1-51841118F047}"/>
              </a:ext>
            </a:extLst>
          </p:cNvPr>
          <p:cNvSpPr txBox="1"/>
          <p:nvPr/>
        </p:nvSpPr>
        <p:spPr>
          <a:xfrm>
            <a:off x="3413713" y="6488668"/>
            <a:ext cx="5730287" cy="369332"/>
          </a:xfrm>
          <a:prstGeom prst="rect">
            <a:avLst/>
          </a:prstGeom>
          <a:noFill/>
        </p:spPr>
        <p:txBody>
          <a:bodyPr wrap="none" rtlCol="0">
            <a:spAutoFit/>
          </a:bodyPr>
          <a:lstStyle/>
          <a:p>
            <a:r>
              <a:rPr lang="en-US" dirty="0"/>
              <a:t>See p. 93, and </a:t>
            </a:r>
            <a:r>
              <a:rPr lang="en-US" dirty="0">
                <a:hlinkClick r:id="rId6"/>
              </a:rPr>
              <a:t>pp. 166 through 177 in Campus Master Plan </a:t>
            </a:r>
            <a:endParaRPr lang="en-US" dirty="0"/>
          </a:p>
        </p:txBody>
      </p:sp>
    </p:spTree>
    <p:extLst>
      <p:ext uri="{BB962C8B-B14F-4D97-AF65-F5344CB8AC3E}">
        <p14:creationId xmlns:p14="http://schemas.microsoft.com/office/powerpoint/2010/main" val="145813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B8C9">
            <a:alpha val="71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A5E22-03A1-664E-B32C-C8256FFA7B76}"/>
              </a:ext>
            </a:extLst>
          </p:cNvPr>
          <p:cNvPicPr>
            <a:picLocks noChangeAspect="1"/>
          </p:cNvPicPr>
          <p:nvPr/>
        </p:nvPicPr>
        <p:blipFill>
          <a:blip r:embed="rId3"/>
          <a:stretch>
            <a:fillRect/>
          </a:stretch>
        </p:blipFill>
        <p:spPr>
          <a:xfrm>
            <a:off x="0" y="3398571"/>
            <a:ext cx="9144000" cy="3434498"/>
          </a:xfrm>
          <a:prstGeom prst="rect">
            <a:avLst/>
          </a:prstGeom>
        </p:spPr>
      </p:pic>
      <p:sp>
        <p:nvSpPr>
          <p:cNvPr id="6" name="TextBox 5">
            <a:extLst>
              <a:ext uri="{FF2B5EF4-FFF2-40B4-BE49-F238E27FC236}">
                <a16:creationId xmlns:a16="http://schemas.microsoft.com/office/drawing/2014/main" id="{0D85C139-75D1-154A-9386-6980C8051E9F}"/>
              </a:ext>
            </a:extLst>
          </p:cNvPr>
          <p:cNvSpPr txBox="1"/>
          <p:nvPr/>
        </p:nvSpPr>
        <p:spPr>
          <a:xfrm>
            <a:off x="101600" y="174171"/>
            <a:ext cx="9234195" cy="646331"/>
          </a:xfrm>
          <a:prstGeom prst="rect">
            <a:avLst/>
          </a:prstGeom>
          <a:noFill/>
        </p:spPr>
        <p:txBody>
          <a:bodyPr wrap="none" rtlCol="0">
            <a:spAutoFit/>
          </a:bodyPr>
          <a:lstStyle/>
          <a:p>
            <a:r>
              <a:rPr lang="en-US" dirty="0">
                <a:solidFill>
                  <a:srgbClr val="C00000"/>
                </a:solidFill>
              </a:rPr>
              <a:t>II.  Sites with possibilities for immediate action: c. Monument Creek – </a:t>
            </a:r>
            <a:r>
              <a:rPr lang="en-US" sz="1700" dirty="0">
                <a:solidFill>
                  <a:srgbClr val="C00000"/>
                </a:solidFill>
              </a:rPr>
              <a:t>environmental restoration, </a:t>
            </a:r>
          </a:p>
          <a:p>
            <a:r>
              <a:rPr lang="en-US" dirty="0">
                <a:solidFill>
                  <a:srgbClr val="C00000"/>
                </a:solidFill>
              </a:rPr>
              <a:t>      education, health and wellness, and multi-use</a:t>
            </a:r>
          </a:p>
        </p:txBody>
      </p:sp>
      <p:sp>
        <p:nvSpPr>
          <p:cNvPr id="7" name="TextBox 6">
            <a:extLst>
              <a:ext uri="{FF2B5EF4-FFF2-40B4-BE49-F238E27FC236}">
                <a16:creationId xmlns:a16="http://schemas.microsoft.com/office/drawing/2014/main" id="{6590BAB6-C051-B34A-927B-EC3F6D339B62}"/>
              </a:ext>
            </a:extLst>
          </p:cNvPr>
          <p:cNvSpPr txBox="1"/>
          <p:nvPr/>
        </p:nvSpPr>
        <p:spPr>
          <a:xfrm>
            <a:off x="478971" y="784661"/>
            <a:ext cx="8524422" cy="923330"/>
          </a:xfrm>
          <a:prstGeom prst="rect">
            <a:avLst/>
          </a:prstGeom>
          <a:noFill/>
        </p:spPr>
        <p:txBody>
          <a:bodyPr wrap="square" rtlCol="0">
            <a:spAutoFit/>
          </a:bodyPr>
          <a:lstStyle/>
          <a:p>
            <a:r>
              <a:rPr lang="en-US" i="1" dirty="0"/>
              <a:t>Directives from Sustainability Knowledge Development Team’s Final Report (2013):</a:t>
            </a:r>
            <a:r>
              <a:rPr lang="en-US" dirty="0"/>
              <a:t> </a:t>
            </a:r>
          </a:p>
          <a:p>
            <a:r>
              <a:rPr lang="en-US" dirty="0"/>
              <a:t>• Significantly strengthen our connections to “our communities” and our environment. </a:t>
            </a:r>
          </a:p>
          <a:p>
            <a:r>
              <a:rPr lang="en-US" dirty="0"/>
              <a:t>• Bring Monument Creek into the campus and into the curriculum. </a:t>
            </a:r>
          </a:p>
        </p:txBody>
      </p:sp>
      <p:pic>
        <p:nvPicPr>
          <p:cNvPr id="10" name="Picture 9">
            <a:extLst>
              <a:ext uri="{FF2B5EF4-FFF2-40B4-BE49-F238E27FC236}">
                <a16:creationId xmlns:a16="http://schemas.microsoft.com/office/drawing/2014/main" id="{CBA40587-7C39-B844-BDC7-EC606A32AE69}"/>
              </a:ext>
            </a:extLst>
          </p:cNvPr>
          <p:cNvPicPr>
            <a:picLocks noChangeAspect="1"/>
          </p:cNvPicPr>
          <p:nvPr/>
        </p:nvPicPr>
        <p:blipFill rotWithShape="1">
          <a:blip r:embed="rId4"/>
          <a:srcRect t="65476"/>
          <a:stretch/>
        </p:blipFill>
        <p:spPr>
          <a:xfrm>
            <a:off x="6961644" y="6299200"/>
            <a:ext cx="2182356" cy="417286"/>
          </a:xfrm>
          <a:prstGeom prst="rect">
            <a:avLst/>
          </a:prstGeom>
        </p:spPr>
      </p:pic>
      <p:sp>
        <p:nvSpPr>
          <p:cNvPr id="12" name="TextBox 11">
            <a:extLst>
              <a:ext uri="{FF2B5EF4-FFF2-40B4-BE49-F238E27FC236}">
                <a16:creationId xmlns:a16="http://schemas.microsoft.com/office/drawing/2014/main" id="{E7974EE5-6970-774A-B4FA-43927B902DBF}"/>
              </a:ext>
            </a:extLst>
          </p:cNvPr>
          <p:cNvSpPr txBox="1"/>
          <p:nvPr/>
        </p:nvSpPr>
        <p:spPr>
          <a:xfrm>
            <a:off x="478971" y="1820110"/>
            <a:ext cx="5991871" cy="1200329"/>
          </a:xfrm>
          <a:prstGeom prst="rect">
            <a:avLst/>
          </a:prstGeom>
          <a:noFill/>
        </p:spPr>
        <p:txBody>
          <a:bodyPr wrap="square" rtlCol="0">
            <a:spAutoFit/>
          </a:bodyPr>
          <a:lstStyle/>
          <a:p>
            <a:r>
              <a:rPr lang="en-US" dirty="0"/>
              <a:t>• Allow rainwater infiltration to reduce damaging runoff</a:t>
            </a:r>
          </a:p>
          <a:p>
            <a:r>
              <a:rPr lang="en-US" dirty="0"/>
              <a:t>• With new building construction, </a:t>
            </a:r>
            <a:r>
              <a:rPr lang="en-US" sz="1700" dirty="0"/>
              <a:t>design surrounding landscape</a:t>
            </a:r>
          </a:p>
          <a:p>
            <a:r>
              <a:rPr lang="en-US" dirty="0"/>
              <a:t>  so that </a:t>
            </a:r>
            <a:r>
              <a:rPr lang="en-US" dirty="0" err="1"/>
              <a:t>stormwater</a:t>
            </a:r>
            <a:r>
              <a:rPr lang="en-US" dirty="0"/>
              <a:t> is slowed and managed within the    </a:t>
            </a:r>
          </a:p>
          <a:p>
            <a:r>
              <a:rPr lang="en-US" dirty="0"/>
              <a:t>  immediate surroundings.</a:t>
            </a:r>
          </a:p>
        </p:txBody>
      </p:sp>
      <p:sp>
        <p:nvSpPr>
          <p:cNvPr id="13" name="TextBox 12">
            <a:extLst>
              <a:ext uri="{FF2B5EF4-FFF2-40B4-BE49-F238E27FC236}">
                <a16:creationId xmlns:a16="http://schemas.microsoft.com/office/drawing/2014/main" id="{86BB01A9-54D0-6140-802D-5A2F45082568}"/>
              </a:ext>
            </a:extLst>
          </p:cNvPr>
          <p:cNvSpPr txBox="1"/>
          <p:nvPr/>
        </p:nvSpPr>
        <p:spPr>
          <a:xfrm>
            <a:off x="6470842" y="2819620"/>
            <a:ext cx="2540000" cy="584775"/>
          </a:xfrm>
          <a:prstGeom prst="rect">
            <a:avLst/>
          </a:prstGeom>
          <a:noFill/>
          <a:ln>
            <a:solidFill>
              <a:srgbClr val="C00000"/>
            </a:solidFill>
          </a:ln>
        </p:spPr>
        <p:txBody>
          <a:bodyPr wrap="square" rtlCol="0">
            <a:spAutoFit/>
          </a:bodyPr>
          <a:lstStyle/>
          <a:p>
            <a:r>
              <a:rPr lang="en-US" sz="1600" dirty="0"/>
              <a:t>CC master plan </a:t>
            </a:r>
            <a:r>
              <a:rPr lang="en-US" sz="1600" dirty="0">
                <a:hlinkClick r:id="rId5"/>
              </a:rPr>
              <a:t>pp. 92-93, 149, 164, and 174-177 </a:t>
            </a:r>
            <a:endParaRPr lang="en-US" sz="1600" dirty="0"/>
          </a:p>
        </p:txBody>
      </p:sp>
    </p:spTree>
    <p:extLst>
      <p:ext uri="{BB962C8B-B14F-4D97-AF65-F5344CB8AC3E}">
        <p14:creationId xmlns:p14="http://schemas.microsoft.com/office/powerpoint/2010/main" val="298951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CEDD5F-6BFE-B840-8188-3B609FB18264}"/>
              </a:ext>
            </a:extLst>
          </p:cNvPr>
          <p:cNvGrpSpPr/>
          <p:nvPr/>
        </p:nvGrpSpPr>
        <p:grpSpPr>
          <a:xfrm>
            <a:off x="101600" y="6270170"/>
            <a:ext cx="8901793" cy="562898"/>
            <a:chOff x="101600" y="6270170"/>
            <a:chExt cx="8901793" cy="562898"/>
          </a:xfrm>
        </p:grpSpPr>
        <p:sp>
          <p:nvSpPr>
            <p:cNvPr id="3" name="Rectangle 2">
              <a:extLst>
                <a:ext uri="{FF2B5EF4-FFF2-40B4-BE49-F238E27FC236}">
                  <a16:creationId xmlns:a16="http://schemas.microsoft.com/office/drawing/2014/main" id="{D55363AE-BCDE-5A48-BFB8-5F1F7B9F504E}"/>
                </a:ext>
              </a:extLst>
            </p:cNvPr>
            <p:cNvSpPr/>
            <p:nvPr/>
          </p:nvSpPr>
          <p:spPr>
            <a:xfrm>
              <a:off x="101600" y="6343495"/>
              <a:ext cx="7831301" cy="416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C3BDEA-0372-1040-AFC2-A55C7576570F}"/>
                </a:ext>
              </a:extLst>
            </p:cNvPr>
            <p:cNvPicPr>
              <a:picLocks noChangeAspect="1"/>
            </p:cNvPicPr>
            <p:nvPr/>
          </p:nvPicPr>
          <p:blipFill>
            <a:blip r:embed="rId3">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7990958" y="6270170"/>
              <a:ext cx="1012435" cy="562898"/>
            </a:xfrm>
            <a:prstGeom prst="rect">
              <a:avLst/>
            </a:prstGeom>
          </p:spPr>
        </p:pic>
      </p:grpSp>
      <p:sp>
        <p:nvSpPr>
          <p:cNvPr id="5" name="Rectangle 4">
            <a:extLst>
              <a:ext uri="{FF2B5EF4-FFF2-40B4-BE49-F238E27FC236}">
                <a16:creationId xmlns:a16="http://schemas.microsoft.com/office/drawing/2014/main" id="{5356F691-B76F-AB4D-9929-2EDBC7C54A78}"/>
              </a:ext>
            </a:extLst>
          </p:cNvPr>
          <p:cNvSpPr/>
          <p:nvPr/>
        </p:nvSpPr>
        <p:spPr>
          <a:xfrm>
            <a:off x="101599" y="166078"/>
            <a:ext cx="8901793" cy="369332"/>
          </a:xfrm>
          <a:prstGeom prst="rect">
            <a:avLst/>
          </a:prstGeom>
        </p:spPr>
        <p:txBody>
          <a:bodyPr wrap="square">
            <a:spAutoFit/>
          </a:bodyPr>
          <a:lstStyle/>
          <a:p>
            <a:r>
              <a:rPr lang="en-US" dirty="0">
                <a:solidFill>
                  <a:srgbClr val="C00000"/>
                </a:solidFill>
              </a:rPr>
              <a:t>II.  </a:t>
            </a:r>
            <a:r>
              <a:rPr lang="en-US" dirty="0"/>
              <a:t>Sites with possibilities for immediate action: </a:t>
            </a:r>
            <a:r>
              <a:rPr lang="en-US" dirty="0">
                <a:solidFill>
                  <a:srgbClr val="C00000"/>
                </a:solidFill>
              </a:rPr>
              <a:t>d. </a:t>
            </a:r>
            <a:r>
              <a:rPr lang="en-US" dirty="0"/>
              <a:t>Transportation and carbon neutrality</a:t>
            </a:r>
          </a:p>
        </p:txBody>
      </p:sp>
      <p:sp>
        <p:nvSpPr>
          <p:cNvPr id="6" name="TextBox 5">
            <a:extLst>
              <a:ext uri="{FF2B5EF4-FFF2-40B4-BE49-F238E27FC236}">
                <a16:creationId xmlns:a16="http://schemas.microsoft.com/office/drawing/2014/main" id="{7585C243-3662-DC4F-8D84-3151CE5FEA5C}"/>
              </a:ext>
            </a:extLst>
          </p:cNvPr>
          <p:cNvSpPr txBox="1"/>
          <p:nvPr/>
        </p:nvSpPr>
        <p:spPr>
          <a:xfrm>
            <a:off x="556077" y="4792842"/>
            <a:ext cx="8447315" cy="1477328"/>
          </a:xfrm>
          <a:prstGeom prst="rect">
            <a:avLst/>
          </a:prstGeom>
          <a:noFill/>
        </p:spPr>
        <p:txBody>
          <a:bodyPr wrap="square" rtlCol="0">
            <a:spAutoFit/>
          </a:bodyPr>
          <a:lstStyle/>
          <a:p>
            <a:r>
              <a:rPr lang="en-US" dirty="0"/>
              <a:t>Many CC students desire workable alternatives to individually owned cars, on this walkable campus. An agreement with a car sharing company such as Zipcar might provide a small vehicle fleet for student short-term rental. The program could be housed together with the Bike Co-op (a bicycle advocacy and repair program) in a  </a:t>
            </a:r>
            <a:r>
              <a:rPr lang="en-US" dirty="0">
                <a:solidFill>
                  <a:schemeClr val="accent6">
                    <a:lumMod val="75000"/>
                  </a:schemeClr>
                </a:solidFill>
              </a:rPr>
              <a:t>Intermodal Transportation Center</a:t>
            </a:r>
            <a:r>
              <a:rPr lang="en-US" dirty="0"/>
              <a:t> (e.g. p. 93 Campus master plan) </a:t>
            </a:r>
          </a:p>
        </p:txBody>
      </p:sp>
      <p:pic>
        <p:nvPicPr>
          <p:cNvPr id="7" name="Picture 6">
            <a:extLst>
              <a:ext uri="{FF2B5EF4-FFF2-40B4-BE49-F238E27FC236}">
                <a16:creationId xmlns:a16="http://schemas.microsoft.com/office/drawing/2014/main" id="{780A28C3-3995-4141-94CF-918C445FFDB9}"/>
              </a:ext>
            </a:extLst>
          </p:cNvPr>
          <p:cNvPicPr>
            <a:picLocks noChangeAspect="1"/>
          </p:cNvPicPr>
          <p:nvPr/>
        </p:nvPicPr>
        <p:blipFill>
          <a:blip r:embed="rId4"/>
          <a:stretch>
            <a:fillRect/>
          </a:stretch>
        </p:blipFill>
        <p:spPr>
          <a:xfrm>
            <a:off x="5167086" y="608735"/>
            <a:ext cx="3660129" cy="4185244"/>
          </a:xfrm>
          <a:prstGeom prst="rect">
            <a:avLst/>
          </a:prstGeom>
        </p:spPr>
      </p:pic>
      <p:sp>
        <p:nvSpPr>
          <p:cNvPr id="8" name="TextBox 7">
            <a:extLst>
              <a:ext uri="{FF2B5EF4-FFF2-40B4-BE49-F238E27FC236}">
                <a16:creationId xmlns:a16="http://schemas.microsoft.com/office/drawing/2014/main" id="{ED1EA01A-5E0F-E049-B625-DA56AECD945C}"/>
              </a:ext>
            </a:extLst>
          </p:cNvPr>
          <p:cNvSpPr txBox="1"/>
          <p:nvPr/>
        </p:nvSpPr>
        <p:spPr>
          <a:xfrm>
            <a:off x="395460" y="678967"/>
            <a:ext cx="4595449" cy="3970318"/>
          </a:xfrm>
          <a:prstGeom prst="rect">
            <a:avLst/>
          </a:prstGeom>
          <a:noFill/>
          <a:ln>
            <a:solidFill>
              <a:srgbClr val="C00000"/>
            </a:solidFill>
          </a:ln>
        </p:spPr>
        <p:txBody>
          <a:bodyPr wrap="square" rtlCol="0">
            <a:spAutoFit/>
          </a:bodyPr>
          <a:lstStyle/>
          <a:p>
            <a:r>
              <a:rPr lang="en-US" dirty="0"/>
              <a:t>Several “opportunities for change”  are interrelated.  </a:t>
            </a:r>
          </a:p>
          <a:p>
            <a:r>
              <a:rPr lang="en-US" dirty="0"/>
              <a:t>•  Are there sufficient options for public transportation and/or vehicle-sharing? </a:t>
            </a:r>
          </a:p>
          <a:p>
            <a:r>
              <a:rPr lang="en-US" dirty="0"/>
              <a:t>•  How much of the campus landscape should be devoted to parking?  Are individual vehicles consistent with the </a:t>
            </a:r>
            <a:r>
              <a:rPr lang="en-US" dirty="0">
                <a:hlinkClick r:id="rId5"/>
              </a:rPr>
              <a:t>College mission statement</a:t>
            </a:r>
            <a:r>
              <a:rPr lang="en-US" dirty="0"/>
              <a:t>?</a:t>
            </a:r>
          </a:p>
          <a:p>
            <a:r>
              <a:rPr lang="en-US" dirty="0"/>
              <a:t>•  Can water management goals be met when a large percentage of the campus is covered with impermeable pavement ?</a:t>
            </a:r>
          </a:p>
          <a:p>
            <a:r>
              <a:rPr lang="en-US" dirty="0"/>
              <a:t>• Are campus landscape and transportation frameworks contributing to  or helping to address 21</a:t>
            </a:r>
            <a:r>
              <a:rPr lang="en-US" baseline="30000" dirty="0"/>
              <a:t>st</a:t>
            </a:r>
            <a:r>
              <a:rPr lang="en-US" dirty="0"/>
              <a:t> Century climate change in the region and the world?</a:t>
            </a:r>
          </a:p>
        </p:txBody>
      </p:sp>
    </p:spTree>
    <p:extLst>
      <p:ext uri="{BB962C8B-B14F-4D97-AF65-F5344CB8AC3E}">
        <p14:creationId xmlns:p14="http://schemas.microsoft.com/office/powerpoint/2010/main" val="254852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3BDEA-0372-1040-AFC2-A55C7576570F}"/>
              </a:ext>
            </a:extLst>
          </p:cNvPr>
          <p:cNvPicPr>
            <a:picLocks noChangeAspect="1"/>
          </p:cNvPicPr>
          <p:nvPr/>
        </p:nvPicPr>
        <p:blipFill>
          <a:blip r:embed="rId3">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6682646" y="5542769"/>
            <a:ext cx="2320747" cy="1290299"/>
          </a:xfrm>
          <a:prstGeom prst="rect">
            <a:avLst/>
          </a:prstGeom>
        </p:spPr>
      </p:pic>
      <p:sp>
        <p:nvSpPr>
          <p:cNvPr id="6" name="TextBox 5">
            <a:extLst>
              <a:ext uri="{FF2B5EF4-FFF2-40B4-BE49-F238E27FC236}">
                <a16:creationId xmlns:a16="http://schemas.microsoft.com/office/drawing/2014/main" id="{9FE6230D-856C-F341-9391-23E6AA58C255}"/>
              </a:ext>
            </a:extLst>
          </p:cNvPr>
          <p:cNvSpPr txBox="1"/>
          <p:nvPr/>
        </p:nvSpPr>
        <p:spPr>
          <a:xfrm>
            <a:off x="246743" y="261256"/>
            <a:ext cx="8519886" cy="5232202"/>
          </a:xfrm>
          <a:prstGeom prst="rect">
            <a:avLst/>
          </a:prstGeom>
          <a:noFill/>
        </p:spPr>
        <p:txBody>
          <a:bodyPr wrap="square" rtlCol="0">
            <a:spAutoFit/>
          </a:bodyPr>
          <a:lstStyle/>
          <a:p>
            <a:r>
              <a:rPr lang="en-US" b="1" dirty="0" err="1">
                <a:solidFill>
                  <a:srgbClr val="C00000"/>
                </a:solidFill>
              </a:rPr>
              <a:t>Geodesign</a:t>
            </a:r>
            <a:r>
              <a:rPr lang="en-US" b="1" dirty="0">
                <a:solidFill>
                  <a:srgbClr val="C00000"/>
                </a:solidFill>
              </a:rPr>
              <a:t> background:</a:t>
            </a:r>
          </a:p>
          <a:p>
            <a:endParaRPr lang="en-US" sz="1000" u="sng" dirty="0">
              <a:hlinkClick r:id="rId4"/>
            </a:endParaRPr>
          </a:p>
          <a:p>
            <a:r>
              <a:rPr lang="en-US" u="sng" dirty="0">
                <a:hlinkClick r:id="rId4"/>
              </a:rPr>
              <a:t>Geodesign is</a:t>
            </a:r>
            <a:r>
              <a:rPr lang="en-US" dirty="0"/>
              <a:t> an approach that addresses spatial challenges that arise in built and natural environments, using  relevant scientific, geographic, and demographic data. It uses an open, iterative process that allows integration of priorities, viewpoints, and data resources by groups of specialists, administrators, community members and other stakeholders.   </a:t>
            </a:r>
          </a:p>
          <a:p>
            <a:r>
              <a:rPr lang="en-US" dirty="0"/>
              <a:t>Examples of priorities that guide our campus </a:t>
            </a:r>
            <a:r>
              <a:rPr lang="en-US" dirty="0" err="1"/>
              <a:t>geodesign</a:t>
            </a:r>
            <a:r>
              <a:rPr lang="en-US" dirty="0"/>
              <a:t> process are sustainability, energy efficiency, economic factors, infrastructure, risk and resilience, water and </a:t>
            </a:r>
            <a:r>
              <a:rPr lang="en-US" dirty="0" err="1"/>
              <a:t>stormwater</a:t>
            </a:r>
            <a:r>
              <a:rPr lang="en-US" dirty="0"/>
              <a:t> management,  urban ecology, and aesthetics.</a:t>
            </a:r>
          </a:p>
          <a:p>
            <a:r>
              <a:rPr lang="en-US" dirty="0"/>
              <a:t> </a:t>
            </a:r>
          </a:p>
          <a:p>
            <a:r>
              <a:rPr lang="en-US" dirty="0">
                <a:solidFill>
                  <a:schemeClr val="accent6">
                    <a:lumMod val="75000"/>
                  </a:schemeClr>
                </a:solidFill>
              </a:rPr>
              <a:t>Why now?</a:t>
            </a:r>
            <a:r>
              <a:rPr lang="en-US" dirty="0"/>
              <a:t>  </a:t>
            </a:r>
          </a:p>
          <a:p>
            <a:r>
              <a:rPr lang="en-US" dirty="0"/>
              <a:t>Colorado Springs is experiencing a pulse of urban renewal and revitalization of its City center, which coincides with efforts in restoration of the City’s waterways, Monument Creek and Fountain Creek.  Within the past decade, the City experienced devastating fires and floods at the mountain-urban interface, spurring efforts to stabilize mountain slopes,  identify suitable vegetation, and develop floodwater control structures that help to reduce the loss of infrastructure.  There is a shift in residential design toward space- and energy- efficient  accommodations and a health, “livable” urban environment.  </a:t>
            </a:r>
          </a:p>
        </p:txBody>
      </p:sp>
      <p:sp>
        <p:nvSpPr>
          <p:cNvPr id="2" name="TextBox 1">
            <a:hlinkClick r:id="rId5"/>
            <a:extLst>
              <a:ext uri="{FF2B5EF4-FFF2-40B4-BE49-F238E27FC236}">
                <a16:creationId xmlns:a16="http://schemas.microsoft.com/office/drawing/2014/main" id="{58712D61-4DE3-CB4B-85C7-1591E1EBDB50}"/>
              </a:ext>
            </a:extLst>
          </p:cNvPr>
          <p:cNvSpPr txBox="1"/>
          <p:nvPr/>
        </p:nvSpPr>
        <p:spPr>
          <a:xfrm>
            <a:off x="391886" y="6270171"/>
            <a:ext cx="2998641" cy="369332"/>
          </a:xfrm>
          <a:prstGeom prst="rect">
            <a:avLst/>
          </a:prstGeom>
          <a:noFill/>
        </p:spPr>
        <p:txBody>
          <a:bodyPr wrap="none" rtlCol="0">
            <a:spAutoFit/>
          </a:bodyPr>
          <a:lstStyle/>
          <a:p>
            <a:r>
              <a:rPr lang="en-US" dirty="0">
                <a:hlinkClick r:id="rId5"/>
              </a:rPr>
              <a:t>LINK TO FURTHER RESOURCES</a:t>
            </a:r>
            <a:endParaRPr lang="en-US" dirty="0"/>
          </a:p>
        </p:txBody>
      </p:sp>
    </p:spTree>
    <p:extLst>
      <p:ext uri="{BB962C8B-B14F-4D97-AF65-F5344CB8AC3E}">
        <p14:creationId xmlns:p14="http://schemas.microsoft.com/office/powerpoint/2010/main" val="69202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1EEA1-5327-9342-A7C4-56A26BAAE555}"/>
              </a:ext>
            </a:extLst>
          </p:cNvPr>
          <p:cNvPicPr>
            <a:picLocks noChangeAspect="1"/>
          </p:cNvPicPr>
          <p:nvPr/>
        </p:nvPicPr>
        <p:blipFill>
          <a:blip r:embed="rId3"/>
          <a:stretch>
            <a:fillRect/>
          </a:stretch>
        </p:blipFill>
        <p:spPr>
          <a:xfrm>
            <a:off x="1189102" y="62329"/>
            <a:ext cx="7814291" cy="6207841"/>
          </a:xfrm>
          <a:prstGeom prst="rect">
            <a:avLst/>
          </a:prstGeom>
        </p:spPr>
      </p:pic>
      <p:grpSp>
        <p:nvGrpSpPr>
          <p:cNvPr id="2" name="Group 1">
            <a:extLst>
              <a:ext uri="{FF2B5EF4-FFF2-40B4-BE49-F238E27FC236}">
                <a16:creationId xmlns:a16="http://schemas.microsoft.com/office/drawing/2014/main" id="{70CEDD5F-6BFE-B840-8188-3B609FB18264}"/>
              </a:ext>
            </a:extLst>
          </p:cNvPr>
          <p:cNvGrpSpPr/>
          <p:nvPr/>
        </p:nvGrpSpPr>
        <p:grpSpPr>
          <a:xfrm>
            <a:off x="101600" y="6270170"/>
            <a:ext cx="8901793" cy="562898"/>
            <a:chOff x="101600" y="6270170"/>
            <a:chExt cx="8901793" cy="562898"/>
          </a:xfrm>
        </p:grpSpPr>
        <p:sp>
          <p:nvSpPr>
            <p:cNvPr id="3" name="Rectangle 2">
              <a:extLst>
                <a:ext uri="{FF2B5EF4-FFF2-40B4-BE49-F238E27FC236}">
                  <a16:creationId xmlns:a16="http://schemas.microsoft.com/office/drawing/2014/main" id="{D55363AE-BCDE-5A48-BFB8-5F1F7B9F504E}"/>
                </a:ext>
              </a:extLst>
            </p:cNvPr>
            <p:cNvSpPr/>
            <p:nvPr/>
          </p:nvSpPr>
          <p:spPr>
            <a:xfrm>
              <a:off x="101600" y="6343495"/>
              <a:ext cx="7831301" cy="416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C3BDEA-0372-1040-AFC2-A55C7576570F}"/>
                </a:ext>
              </a:extLst>
            </p:cNvPr>
            <p:cNvPicPr>
              <a:picLocks noChangeAspect="1"/>
            </p:cNvPicPr>
            <p:nvPr/>
          </p:nvPicPr>
          <p:blipFill>
            <a:blip r:embed="rId4">
              <a:extLst>
                <a:ext uri="{BEBA8EAE-BF5A-486C-A8C5-ECC9F3942E4B}">
                  <a14:imgProps xmlns:a14="http://schemas.microsoft.com/office/drawing/2010/main">
                    <a14:imgLayer>
                      <a14:imgEffect>
                        <a14:brightnessContrast contrast="-20000"/>
                      </a14:imgEffect>
                    </a14:imgLayer>
                  </a14:imgProps>
                </a:ext>
              </a:extLst>
            </a:blip>
            <a:stretch>
              <a:fillRect/>
            </a:stretch>
          </p:blipFill>
          <p:spPr>
            <a:xfrm>
              <a:off x="7990958" y="6270170"/>
              <a:ext cx="1012435" cy="562898"/>
            </a:xfrm>
            <a:prstGeom prst="rect">
              <a:avLst/>
            </a:prstGeom>
          </p:spPr>
        </p:pic>
      </p:grpSp>
      <p:sp>
        <p:nvSpPr>
          <p:cNvPr id="6" name="TextBox 5">
            <a:extLst>
              <a:ext uri="{FF2B5EF4-FFF2-40B4-BE49-F238E27FC236}">
                <a16:creationId xmlns:a16="http://schemas.microsoft.com/office/drawing/2014/main" id="{7748E2D0-A6D1-9B4E-800F-00ADD1386D02}"/>
              </a:ext>
            </a:extLst>
          </p:cNvPr>
          <p:cNvSpPr txBox="1"/>
          <p:nvPr/>
        </p:nvSpPr>
        <p:spPr>
          <a:xfrm>
            <a:off x="4862283" y="5900838"/>
            <a:ext cx="3130409" cy="307777"/>
          </a:xfrm>
          <a:prstGeom prst="rect">
            <a:avLst/>
          </a:prstGeom>
          <a:noFill/>
        </p:spPr>
        <p:txBody>
          <a:bodyPr wrap="none" rtlCol="0">
            <a:spAutoFit/>
          </a:bodyPr>
          <a:lstStyle/>
          <a:p>
            <a:r>
              <a:rPr lang="en-US" sz="1400" u="sng" dirty="0">
                <a:hlinkClick r:id="rId5"/>
              </a:rPr>
              <a:t>See Campus master plan, pages 130-131</a:t>
            </a:r>
            <a:endParaRPr lang="en-US" sz="1400" dirty="0"/>
          </a:p>
        </p:txBody>
      </p:sp>
      <p:sp>
        <p:nvSpPr>
          <p:cNvPr id="7" name="TextBox 6">
            <a:extLst>
              <a:ext uri="{FF2B5EF4-FFF2-40B4-BE49-F238E27FC236}">
                <a16:creationId xmlns:a16="http://schemas.microsoft.com/office/drawing/2014/main" id="{EC680AAA-DB91-F54D-8677-510B34BDCF94}"/>
              </a:ext>
            </a:extLst>
          </p:cNvPr>
          <p:cNvSpPr txBox="1"/>
          <p:nvPr/>
        </p:nvSpPr>
        <p:spPr>
          <a:xfrm>
            <a:off x="101600" y="3052095"/>
            <a:ext cx="2815771" cy="2169825"/>
          </a:xfrm>
          <a:prstGeom prst="rect">
            <a:avLst/>
          </a:prstGeom>
          <a:noFill/>
        </p:spPr>
        <p:txBody>
          <a:bodyPr wrap="square" rtlCol="0">
            <a:spAutoFit/>
          </a:bodyPr>
          <a:lstStyle/>
          <a:p>
            <a:pPr algn="just"/>
            <a:r>
              <a:rPr lang="en-US" sz="1500" dirty="0">
                <a:solidFill>
                  <a:srgbClr val="C00000"/>
                </a:solidFill>
                <a:latin typeface="Gotham Light"/>
              </a:rPr>
              <a:t>Project 9 </a:t>
            </a:r>
            <a:r>
              <a:rPr lang="en-US" sz="1500" dirty="0">
                <a:solidFill>
                  <a:srgbClr val="211D1E"/>
                </a:solidFill>
                <a:latin typeface="Gotham Medium"/>
              </a:rPr>
              <a:t>Intermodal </a:t>
            </a:r>
          </a:p>
          <a:p>
            <a:pPr algn="just"/>
            <a:r>
              <a:rPr lang="en-US" sz="1500" dirty="0">
                <a:solidFill>
                  <a:srgbClr val="211D1E"/>
                </a:solidFill>
                <a:latin typeface="Gotham Medium"/>
              </a:rPr>
              <a:t>Transportation Center </a:t>
            </a:r>
          </a:p>
          <a:p>
            <a:pPr algn="just"/>
            <a:r>
              <a:rPr lang="en-US" sz="1500" dirty="0">
                <a:solidFill>
                  <a:srgbClr val="C00000"/>
                </a:solidFill>
                <a:latin typeface="Gotham Light"/>
              </a:rPr>
              <a:t>Project 10 </a:t>
            </a:r>
            <a:r>
              <a:rPr lang="en-US" sz="1500" dirty="0">
                <a:solidFill>
                  <a:srgbClr val="211D1E"/>
                </a:solidFill>
                <a:latin typeface="Gotham Medium"/>
              </a:rPr>
              <a:t>Colorado Biome </a:t>
            </a:r>
            <a:endParaRPr lang="en-US" sz="1500" dirty="0">
              <a:solidFill>
                <a:srgbClr val="C00000"/>
              </a:solidFill>
              <a:latin typeface="Gotham Light"/>
            </a:endParaRPr>
          </a:p>
          <a:p>
            <a:pPr algn="just"/>
            <a:r>
              <a:rPr lang="en-US" sz="1500" dirty="0">
                <a:solidFill>
                  <a:srgbClr val="C00000"/>
                </a:solidFill>
                <a:latin typeface="Gotham Light"/>
              </a:rPr>
              <a:t>Project 16  </a:t>
            </a:r>
            <a:r>
              <a:rPr lang="en-US" sz="1500" dirty="0">
                <a:solidFill>
                  <a:srgbClr val="211D1E"/>
                </a:solidFill>
                <a:latin typeface="Gotham Medium"/>
              </a:rPr>
              <a:t>Eco-V</a:t>
            </a:r>
            <a:r>
              <a:rPr lang="en-US" sz="1500" dirty="0">
                <a:solidFill>
                  <a:srgbClr val="000000"/>
                </a:solidFill>
                <a:latin typeface="Gotham Light"/>
              </a:rPr>
              <a:t>illage</a:t>
            </a:r>
            <a:r>
              <a:rPr lang="en-US" sz="1500" dirty="0">
                <a:solidFill>
                  <a:srgbClr val="211D1E"/>
                </a:solidFill>
                <a:latin typeface="Gotham Medium"/>
              </a:rPr>
              <a:t> Gardens </a:t>
            </a:r>
            <a:endParaRPr lang="en-US" sz="1500" dirty="0">
              <a:solidFill>
                <a:srgbClr val="000000"/>
              </a:solidFill>
              <a:latin typeface="Gotham Light"/>
            </a:endParaRPr>
          </a:p>
          <a:p>
            <a:r>
              <a:rPr lang="en-US" sz="1500" dirty="0">
                <a:solidFill>
                  <a:srgbClr val="C00000"/>
                </a:solidFill>
                <a:latin typeface="Gotham Light"/>
              </a:rPr>
              <a:t>Project 34 </a:t>
            </a:r>
            <a:r>
              <a:rPr lang="en-US" sz="1500" dirty="0">
                <a:solidFill>
                  <a:srgbClr val="211D1E"/>
                </a:solidFill>
                <a:latin typeface="Gotham Medium"/>
              </a:rPr>
              <a:t>Specialty Garden</a:t>
            </a:r>
          </a:p>
          <a:p>
            <a:r>
              <a:rPr lang="en-US" sz="1500" dirty="0">
                <a:solidFill>
                  <a:srgbClr val="211D1E"/>
                </a:solidFill>
                <a:latin typeface="Gotham Medium"/>
              </a:rPr>
              <a:t>   Enhancement</a:t>
            </a:r>
          </a:p>
          <a:p>
            <a:pPr algn="just"/>
            <a:r>
              <a:rPr lang="en-US" sz="1500" dirty="0">
                <a:solidFill>
                  <a:srgbClr val="C00000"/>
                </a:solidFill>
                <a:latin typeface="Gotham Light"/>
              </a:rPr>
              <a:t>Project 35 </a:t>
            </a:r>
            <a:r>
              <a:rPr lang="en-US" sz="1500" dirty="0">
                <a:latin typeface="Gotham Light"/>
              </a:rPr>
              <a:t>CC </a:t>
            </a:r>
            <a:r>
              <a:rPr lang="en-US" sz="1500" dirty="0">
                <a:solidFill>
                  <a:srgbClr val="211D1E"/>
                </a:solidFill>
                <a:latin typeface="Gotham Medium"/>
              </a:rPr>
              <a:t>Farm</a:t>
            </a:r>
          </a:p>
          <a:p>
            <a:pPr algn="just"/>
            <a:endParaRPr lang="en-US" sz="1500" dirty="0">
              <a:solidFill>
                <a:srgbClr val="211D1E"/>
              </a:solidFill>
              <a:latin typeface="Gotham Medium"/>
            </a:endParaRPr>
          </a:p>
          <a:p>
            <a:pPr algn="just"/>
            <a:r>
              <a:rPr lang="en-US" sz="1500" dirty="0"/>
              <a:t>Plus: CAMPUS AS </a:t>
            </a:r>
            <a:r>
              <a:rPr lang="en-US" sz="1500" b="1" dirty="0">
                <a:solidFill>
                  <a:schemeClr val="accent6">
                    <a:lumMod val="75000"/>
                  </a:schemeClr>
                </a:solidFill>
              </a:rPr>
              <a:t>ARBORETUM</a:t>
            </a:r>
          </a:p>
        </p:txBody>
      </p:sp>
      <p:sp>
        <p:nvSpPr>
          <p:cNvPr id="8" name="TextBox 7">
            <a:extLst>
              <a:ext uri="{FF2B5EF4-FFF2-40B4-BE49-F238E27FC236}">
                <a16:creationId xmlns:a16="http://schemas.microsoft.com/office/drawing/2014/main" id="{96B78197-1664-6640-8D9B-895AF53916EC}"/>
              </a:ext>
            </a:extLst>
          </p:cNvPr>
          <p:cNvSpPr txBox="1"/>
          <p:nvPr/>
        </p:nvSpPr>
        <p:spPr>
          <a:xfrm>
            <a:off x="101600" y="6421709"/>
            <a:ext cx="3999236" cy="369332"/>
          </a:xfrm>
          <a:prstGeom prst="rect">
            <a:avLst/>
          </a:prstGeom>
          <a:noFill/>
        </p:spPr>
        <p:txBody>
          <a:bodyPr wrap="none" rtlCol="0">
            <a:spAutoFit/>
          </a:bodyPr>
          <a:lstStyle/>
          <a:p>
            <a:r>
              <a:rPr lang="en-US" dirty="0"/>
              <a:t>See </a:t>
            </a:r>
            <a:r>
              <a:rPr lang="en-US" dirty="0">
                <a:hlinkClick r:id="rId5"/>
              </a:rPr>
              <a:t>pp. 169-170 </a:t>
            </a:r>
            <a:r>
              <a:rPr lang="en-US" dirty="0"/>
              <a:t>of campus master plan.</a:t>
            </a:r>
            <a:r>
              <a:rPr lang="en-US" dirty="0">
                <a:solidFill>
                  <a:srgbClr val="211D1E"/>
                </a:solidFill>
                <a:latin typeface="Gotham Medium"/>
              </a:rPr>
              <a:t> </a:t>
            </a:r>
          </a:p>
        </p:txBody>
      </p:sp>
    </p:spTree>
    <p:extLst>
      <p:ext uri="{BB962C8B-B14F-4D97-AF65-F5344CB8AC3E}">
        <p14:creationId xmlns:p14="http://schemas.microsoft.com/office/powerpoint/2010/main" val="458261190"/>
      </p:ext>
    </p:extLst>
  </p:cSld>
  <p:clrMapOvr>
    <a:masterClrMapping/>
  </p:clrMapOvr>
</p:sld>
</file>

<file path=ppt/theme/theme1.xml><?xml version="1.0" encoding="utf-8"?>
<a:theme xmlns:a="http://schemas.openxmlformats.org/drawingml/2006/main" name="StandardSlideSize2016">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SlideSize2016" id="{524FF2CD-66C6-A647-AE3B-9F53754A9D93}" vid="{81DC45FF-CF09-6646-B8BF-03A383BFAE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StandardSlideSize2016</Template>
  <TotalTime>9101</TotalTime>
  <Words>832</Words>
  <Application>Microsoft Macintosh PowerPoint</Application>
  <PresentationFormat>On-screen Show (4:3)</PresentationFormat>
  <Paragraphs>115</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Gotham Light</vt:lpstr>
      <vt:lpstr>Gotham Medium</vt:lpstr>
      <vt:lpstr>StandardSlideSize2016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Smith Siddoway</dc:creator>
  <cp:lastModifiedBy>Christine Smith Siddoway</cp:lastModifiedBy>
  <cp:revision>30</cp:revision>
  <cp:lastPrinted>2018-10-20T15:55:07Z</cp:lastPrinted>
  <dcterms:created xsi:type="dcterms:W3CDTF">2018-10-13T15:37:58Z</dcterms:created>
  <dcterms:modified xsi:type="dcterms:W3CDTF">2018-10-20T15:57:21Z</dcterms:modified>
</cp:coreProperties>
</file>